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1"/>
  </p:notesMasterIdLst>
  <p:sldIdLst>
    <p:sldId id="256" r:id="rId2"/>
    <p:sldId id="259" r:id="rId3"/>
    <p:sldId id="417" r:id="rId4"/>
    <p:sldId id="444" r:id="rId5"/>
    <p:sldId id="445" r:id="rId6"/>
    <p:sldId id="446" r:id="rId7"/>
    <p:sldId id="420" r:id="rId8"/>
    <p:sldId id="480" r:id="rId9"/>
    <p:sldId id="481" r:id="rId10"/>
    <p:sldId id="447" r:id="rId11"/>
    <p:sldId id="427" r:id="rId12"/>
    <p:sldId id="452" r:id="rId13"/>
    <p:sldId id="453" r:id="rId14"/>
    <p:sldId id="455" r:id="rId15"/>
    <p:sldId id="456" r:id="rId16"/>
    <p:sldId id="419" r:id="rId17"/>
    <p:sldId id="424" r:id="rId18"/>
    <p:sldId id="425" r:id="rId19"/>
    <p:sldId id="448" r:id="rId20"/>
    <p:sldId id="450" r:id="rId21"/>
    <p:sldId id="449" r:id="rId22"/>
    <p:sldId id="457" r:id="rId23"/>
    <p:sldId id="422" r:id="rId24"/>
    <p:sldId id="423" r:id="rId25"/>
    <p:sldId id="426" r:id="rId26"/>
    <p:sldId id="458" r:id="rId27"/>
    <p:sldId id="459" r:id="rId28"/>
    <p:sldId id="460" r:id="rId29"/>
    <p:sldId id="470" r:id="rId30"/>
    <p:sldId id="473" r:id="rId31"/>
    <p:sldId id="463" r:id="rId32"/>
    <p:sldId id="464" r:id="rId33"/>
    <p:sldId id="465" r:id="rId34"/>
    <p:sldId id="466" r:id="rId35"/>
    <p:sldId id="467" r:id="rId36"/>
    <p:sldId id="468" r:id="rId37"/>
    <p:sldId id="421" r:id="rId38"/>
    <p:sldId id="484" r:id="rId39"/>
    <p:sldId id="485" r:id="rId40"/>
    <p:sldId id="486" r:id="rId41"/>
    <p:sldId id="487" r:id="rId42"/>
    <p:sldId id="461" r:id="rId43"/>
    <p:sldId id="474" r:id="rId44"/>
    <p:sldId id="471" r:id="rId45"/>
    <p:sldId id="472" r:id="rId46"/>
    <p:sldId id="398" r:id="rId47"/>
    <p:sldId id="395" r:id="rId48"/>
    <p:sldId id="488" r:id="rId49"/>
    <p:sldId id="489" r:id="rId50"/>
    <p:sldId id="490" r:id="rId51"/>
    <p:sldId id="491" r:id="rId52"/>
    <p:sldId id="492" r:id="rId53"/>
    <p:sldId id="493" r:id="rId54"/>
    <p:sldId id="494" r:id="rId55"/>
    <p:sldId id="475" r:id="rId56"/>
    <p:sldId id="478" r:id="rId57"/>
    <p:sldId id="479" r:id="rId58"/>
    <p:sldId id="482" r:id="rId59"/>
    <p:sldId id="483" r:id="rId60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749" autoAdjust="0"/>
  </p:normalViewPr>
  <p:slideViewPr>
    <p:cSldViewPr>
      <p:cViewPr varScale="1">
        <p:scale>
          <a:sx n="92" d="100"/>
          <a:sy n="92" d="100"/>
        </p:scale>
        <p:origin x="516" y="9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-325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DE118D-1E65-49C2-BC64-FD752CA0D258}" type="datetimeFigureOut">
              <a:rPr lang="en-US"/>
              <a:pPr>
                <a:defRPr/>
              </a:pPr>
              <a:t>10/29/2025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0F4021-697B-435F-AB67-E79E7F5FD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we have more pieces</a:t>
            </a:r>
            <a:r>
              <a:rPr lang="en-US" baseline="0" dirty="0"/>
              <a:t> already in the first part: the domain is there, the observer is there, only missing is GUI code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88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23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fielding </a:t>
            </a:r>
            <a:r>
              <a:rPr lang="en-US" dirty="0" err="1"/>
              <a:t>tres</a:t>
            </a:r>
            <a:r>
              <a:rPr lang="en-US" dirty="0"/>
              <a:t> + dos + uno will cost 6 mana and of course your </a:t>
            </a:r>
            <a:r>
              <a:rPr lang="en-US" dirty="0" err="1"/>
              <a:t>AlphaStone</a:t>
            </a:r>
            <a:r>
              <a:rPr lang="en-US" dirty="0"/>
              <a:t> will object to that!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30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</a:t>
            </a:r>
            <a:r>
              <a:rPr lang="en-US" baseline="0" dirty="0"/>
              <a:t> I will not give you my </a:t>
            </a:r>
            <a:r>
              <a:rPr lang="en-US" baseline="0" dirty="0" err="1"/>
              <a:t>AlphaStone</a:t>
            </a:r>
            <a:r>
              <a:rPr lang="en-US" baseline="0" dirty="0"/>
              <a:t> code, right </a:t>
            </a:r>
            <a:r>
              <a:rPr lang="en-US" baseline="0" dirty="0">
                <a:sym typeface="Wingdings" panose="05000000000000000000" pitchFamily="2" charset="2"/>
              </a:rPr>
              <a:t>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2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D56-42A0-4E15-A7B7-13C5D7FE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65"/>
            <a:ext cx="8229600" cy="596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305800" cy="431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0516-8E9A-4341-B9BC-EA7123011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411C-50F3-439B-A172-D78B9B44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8395-51D4-402F-A507-1382C6CB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4E74-E97A-4D90-BF5F-D9FADEB1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EDFE-52F1-47B6-86A3-4A0F783C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487A-C881-4656-BFDC-10A40E38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9740-54F6-453E-B57C-DF10E972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F36D-F0F7-4DB9-9ABE-45888DCD2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1782"/>
            <a:ext cx="8229600" cy="5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952500"/>
            <a:ext cx="8305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4B457A-9C89-40D9-BF1E-54D9B094F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http://mbg.au.dk/fileadmin/site_files/mb/Logoer/au/aulogo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208"/>
            <a:ext cx="2091690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Software Engineering</a:t>
            </a:r>
            <a:br>
              <a:rPr lang="en-US" altLang="en-US" noProof="0" dirty="0">
                <a:latin typeface="Arial" charset="0"/>
                <a:cs typeface="Arial" charset="0"/>
              </a:rPr>
            </a:br>
            <a:r>
              <a:rPr lang="en-US" altLang="en-US" noProof="0" dirty="0">
                <a:latin typeface="Arial" charset="0"/>
                <a:cs typeface="Arial" charset="0"/>
              </a:rPr>
              <a:t>and Architecture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 err="1"/>
              <a:t>HotStone</a:t>
            </a:r>
            <a:r>
              <a:rPr lang="en-US" noProof="0" dirty="0"/>
              <a:t> GUI using </a:t>
            </a:r>
            <a:r>
              <a:rPr lang="en-US" noProof="0" dirty="0" err="1"/>
              <a:t>MiniDraw</a:t>
            </a:r>
            <a:endParaRPr lang="en-US" noProof="0" dirty="0"/>
          </a:p>
          <a:p>
            <a:pPr>
              <a:defRPr/>
            </a:pPr>
            <a:r>
              <a:rPr lang="en-US" i="1" dirty="0"/>
              <a:t>Finally</a:t>
            </a:r>
            <a:r>
              <a:rPr lang="en-DK" i="1" dirty="0"/>
              <a:t>,</a:t>
            </a:r>
            <a:r>
              <a:rPr lang="en-US" i="1" dirty="0"/>
              <a:t> we may play a game!</a:t>
            </a:r>
            <a:endParaRPr lang="en-US" i="1" noProof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53467-817B-96D9-1484-E5B4CABBC7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Runtime 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16A5C2-4796-8C66-47FF-852F0A8AD2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Coupling Domain and GUI together</a:t>
            </a:r>
          </a:p>
        </p:txBody>
      </p:sp>
    </p:spTree>
    <p:extLst>
      <p:ext uri="{BB962C8B-B14F-4D97-AF65-F5344CB8AC3E}">
        <p14:creationId xmlns:p14="http://schemas.microsoft.com/office/powerpoint/2010/main" val="1095890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 </a:t>
            </a:r>
            <a:r>
              <a:rPr lang="en-US" dirty="0">
                <a:sym typeface="Wingdings" panose="05000000000000000000" pitchFamily="2" charset="2"/>
              </a:rPr>
              <a:t> Domain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this entail?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Information flow analysis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Translating </a:t>
            </a:r>
            <a:r>
              <a:rPr lang="en-US" i="1" dirty="0"/>
              <a:t>movement of Figures </a:t>
            </a:r>
            <a:r>
              <a:rPr lang="en-US" dirty="0"/>
              <a:t>into game mutations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Translating </a:t>
            </a:r>
            <a:r>
              <a:rPr lang="en-US" i="1" dirty="0"/>
              <a:t>game state changes </a:t>
            </a:r>
            <a:r>
              <a:rPr lang="en-US" dirty="0"/>
              <a:t>into 2D </a:t>
            </a:r>
            <a:r>
              <a:rPr lang="en-US" dirty="0" err="1"/>
              <a:t>Gfx</a:t>
            </a:r>
            <a:r>
              <a:rPr lang="en-US" dirty="0"/>
              <a:t> updates</a:t>
            </a:r>
          </a:p>
          <a:p>
            <a:r>
              <a:rPr lang="en-US" dirty="0"/>
              <a:t>Alas a rough </a:t>
            </a:r>
            <a:r>
              <a:rPr lang="en-US" i="1" dirty="0"/>
              <a:t>Test List</a:t>
            </a:r>
            <a:r>
              <a:rPr lang="en-US" dirty="0"/>
              <a:t> with two headlines</a:t>
            </a:r>
          </a:p>
          <a:p>
            <a:pPr lvl="1"/>
            <a:r>
              <a:rPr lang="en-US" b="1" dirty="0"/>
              <a:t>1. From GUI to Domain</a:t>
            </a:r>
          </a:p>
          <a:p>
            <a:pPr lvl="1"/>
            <a:r>
              <a:rPr lang="en-US" b="1" dirty="0"/>
              <a:t>2. From Domain to GUI</a:t>
            </a:r>
            <a:endParaRPr lang="da-DK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F28BA8-02DD-4F09-FEF4-633162DA1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485" y="926041"/>
            <a:ext cx="3033430" cy="18764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0045C2-03BC-B5AC-1E80-529B34962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638300"/>
            <a:ext cx="1466850" cy="619125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A2AF69BC-2640-71F4-5D4A-7D5121E4C95F}"/>
              </a:ext>
            </a:extLst>
          </p:cNvPr>
          <p:cNvSpPr/>
          <p:nvPr/>
        </p:nvSpPr>
        <p:spPr>
          <a:xfrm>
            <a:off x="3962400" y="1562100"/>
            <a:ext cx="533400" cy="304800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5EC83E1-8EB2-F300-6231-5CA381FCED72}"/>
              </a:ext>
            </a:extLst>
          </p:cNvPr>
          <p:cNvSpPr/>
          <p:nvPr/>
        </p:nvSpPr>
        <p:spPr>
          <a:xfrm>
            <a:off x="7696200" y="3467100"/>
            <a:ext cx="533400" cy="304800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860E5B8F-7EBE-375B-D796-989D9BF0DBE0}"/>
              </a:ext>
            </a:extLst>
          </p:cNvPr>
          <p:cNvSpPr/>
          <p:nvPr/>
        </p:nvSpPr>
        <p:spPr>
          <a:xfrm>
            <a:off x="3962400" y="2095500"/>
            <a:ext cx="533400" cy="304800"/>
          </a:xfrm>
          <a:prstGeom prst="lef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5BAB583F-2D8D-E12F-A829-128110CC46D2}"/>
              </a:ext>
            </a:extLst>
          </p:cNvPr>
          <p:cNvSpPr/>
          <p:nvPr/>
        </p:nvSpPr>
        <p:spPr>
          <a:xfrm>
            <a:off x="7696200" y="3111500"/>
            <a:ext cx="533400" cy="304800"/>
          </a:xfrm>
          <a:prstGeom prst="lef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27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C5906-0C3F-BD93-BC78-5BB294807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Example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10685-17DA-3759-0D22-7236E0E63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example: </a:t>
            </a:r>
          </a:p>
          <a:p>
            <a:pPr lvl="1"/>
            <a:r>
              <a:rPr lang="en-US" i="1" dirty="0"/>
              <a:t>I drag ‘Uno’ from</a:t>
            </a:r>
            <a:br>
              <a:rPr lang="en-US" i="1" dirty="0"/>
            </a:br>
            <a:r>
              <a:rPr lang="en-US" i="1" dirty="0"/>
              <a:t>hand to field using the</a:t>
            </a:r>
            <a:br>
              <a:rPr lang="en-US" i="1" dirty="0"/>
            </a:br>
            <a:r>
              <a:rPr lang="en-US" i="1" dirty="0"/>
              <a:t>mouse</a:t>
            </a:r>
          </a:p>
          <a:p>
            <a:pPr lvl="1"/>
            <a:endParaRPr lang="en-US" i="1" dirty="0"/>
          </a:p>
          <a:p>
            <a:pPr lvl="1"/>
            <a:r>
              <a:rPr lang="en-US" dirty="0"/>
              <a:t>Translates to</a:t>
            </a:r>
          </a:p>
          <a:p>
            <a:pPr lvl="2"/>
            <a:r>
              <a:rPr lang="en-US" dirty="0" err="1"/>
              <a:t>game.playCard</a:t>
            </a:r>
            <a:r>
              <a:rPr lang="en-US" dirty="0"/>
              <a:t>(…);</a:t>
            </a:r>
          </a:p>
          <a:p>
            <a:pPr lvl="2"/>
            <a:endParaRPr lang="en-US" dirty="0"/>
          </a:p>
          <a:p>
            <a:r>
              <a:rPr lang="en-US" dirty="0"/>
              <a:t>From GUI to Domain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0B92C-3A4D-D2C8-3845-A84ED5246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D6496-4366-0734-8611-806A45205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9F09594-88E7-70FA-0118-6151C1D44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952500"/>
            <a:ext cx="5131848" cy="383392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5B996-9149-9F68-E418-C15206A73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0CF26D2-B112-D406-9C3F-AAFD697290FC}"/>
              </a:ext>
            </a:extLst>
          </p:cNvPr>
          <p:cNvSpPr/>
          <p:nvPr/>
        </p:nvSpPr>
        <p:spPr>
          <a:xfrm rot="19097503">
            <a:off x="5046971" y="3278620"/>
            <a:ext cx="713509" cy="554279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5C759CE5-89EC-1947-70FE-72BACCB2B6F1}"/>
              </a:ext>
            </a:extLst>
          </p:cNvPr>
          <p:cNvSpPr/>
          <p:nvPr/>
        </p:nvSpPr>
        <p:spPr>
          <a:xfrm>
            <a:off x="1828800" y="4305300"/>
            <a:ext cx="533400" cy="304800"/>
          </a:xfrm>
          <a:prstGeom prst="lef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85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C5906-0C3F-BD93-BC78-5BB294807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Example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10685-17DA-3759-0D22-7236E0E63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… Which …</a:t>
            </a:r>
          </a:p>
          <a:p>
            <a:pPr lvl="1"/>
            <a:r>
              <a:rPr lang="en-US" i="1" dirty="0"/>
              <a:t>… </a:t>
            </a:r>
            <a:r>
              <a:rPr lang="en-US" dirty="0"/>
              <a:t>makes Game fire a</a:t>
            </a:r>
            <a:br>
              <a:rPr lang="en-US" dirty="0"/>
            </a:br>
            <a:r>
              <a:rPr lang="en-US" dirty="0" err="1"/>
              <a:t>onPlayCard</a:t>
            </a:r>
            <a:r>
              <a:rPr lang="en-US" dirty="0"/>
              <a:t>() event</a:t>
            </a:r>
          </a:p>
          <a:p>
            <a:pPr lvl="1"/>
            <a:r>
              <a:rPr lang="en-US" dirty="0"/>
              <a:t>… caught by </a:t>
            </a:r>
            <a:r>
              <a:rPr lang="en-US" dirty="0" err="1"/>
              <a:t>MiniDraw</a:t>
            </a:r>
            <a:br>
              <a:rPr lang="en-US" dirty="0"/>
            </a:br>
            <a:r>
              <a:rPr lang="en-US" dirty="0"/>
              <a:t>which deletes </a:t>
            </a:r>
            <a:br>
              <a:rPr lang="en-US" dirty="0"/>
            </a:br>
            <a:r>
              <a:rPr lang="en-US" dirty="0" err="1"/>
              <a:t>CardFigure</a:t>
            </a:r>
            <a:r>
              <a:rPr lang="en-US" dirty="0"/>
              <a:t> and</a:t>
            </a:r>
            <a:br>
              <a:rPr lang="en-US" dirty="0"/>
            </a:br>
            <a:r>
              <a:rPr lang="en-US" dirty="0"/>
              <a:t>adds a </a:t>
            </a:r>
            <a:r>
              <a:rPr lang="en-US" dirty="0" err="1"/>
              <a:t>MinionFigure</a:t>
            </a:r>
            <a:endParaRPr lang="en-US" dirty="0"/>
          </a:p>
          <a:p>
            <a:r>
              <a:rPr lang="en-US" dirty="0"/>
              <a:t>From Domain to GUI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0B92C-3A4D-D2C8-3845-A84ED5246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D6496-4366-0734-8611-806A45205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5B996-9149-9F68-E418-C15206A73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DC19B8-8232-47ED-E851-67C855501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4696" y="903466"/>
            <a:ext cx="4967424" cy="3706634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01CEFB99-87AE-4041-FC63-D8A8BF51BC27}"/>
              </a:ext>
            </a:extLst>
          </p:cNvPr>
          <p:cNvSpPr/>
          <p:nvPr/>
        </p:nvSpPr>
        <p:spPr>
          <a:xfrm>
            <a:off x="1797626" y="3848100"/>
            <a:ext cx="533400" cy="304800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26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46527-AA69-3CB3-8DD6-D7B676BBF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 as UML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30303-129F-ADE7-FA91-0334F04A7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2B8D0-3EE1-8EBD-8FD3-958CD6BEB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01CBC-F5C2-1825-80D2-93B2CD6F2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408DB-87B0-4576-B031-9741282D3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5055EC-B457-D62A-2405-ECAEB7EBE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7" y="1028700"/>
            <a:ext cx="7820025" cy="4057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26" y="1037971"/>
            <a:ext cx="7868748" cy="363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72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26" y="1037971"/>
            <a:ext cx="7868748" cy="36390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546527-AA69-3CB3-8DD6-D7B676BBF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Patterns Involved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2B8D0-3EE1-8EBD-8FD3-958CD6BEB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01CBC-F5C2-1825-80D2-93B2CD6F2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408DB-87B0-4576-B031-9741282D3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809184D-5E14-032A-03EB-7EDF2E646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388632"/>
            <a:ext cx="1752600" cy="600604"/>
          </a:xfrm>
          <a:prstGeom prst="ellipse">
            <a:avLst/>
          </a:prstGeom>
          <a:noFill/>
          <a:ln w="38100" algn="ctr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a-DK" sz="1800">
              <a:solidFill>
                <a:schemeClr val="tx1"/>
              </a:solidFill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44A80F74-0B8B-E569-071F-3C1E969CC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019300"/>
            <a:ext cx="9797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sz="1800" b="1" dirty="0">
                <a:solidFill>
                  <a:srgbClr val="CC0099"/>
                </a:solidFill>
              </a:rPr>
              <a:t>Facade</a:t>
            </a: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00DAABEB-B315-537A-F37F-EDD9BA7BA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608371"/>
            <a:ext cx="2192337" cy="600604"/>
          </a:xfrm>
          <a:prstGeom prst="ellipse">
            <a:avLst/>
          </a:prstGeom>
          <a:noFill/>
          <a:ln w="38100" algn="ctr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a-DK" sz="1800">
              <a:solidFill>
                <a:schemeClr val="tx1"/>
              </a:solidFill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B50D2E2C-45D5-3FA9-E774-BFFBFCEC3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6882" y="2171700"/>
            <a:ext cx="11977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sz="1800" b="1" dirty="0">
                <a:solidFill>
                  <a:schemeClr val="hlink"/>
                </a:solidFill>
              </a:rPr>
              <a:t>Observer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3E6647-38C6-8F3B-98C2-BFA7498A4723}"/>
              </a:ext>
            </a:extLst>
          </p:cNvPr>
          <p:cNvSpPr/>
          <p:nvPr/>
        </p:nvSpPr>
        <p:spPr>
          <a:xfrm>
            <a:off x="1524000" y="4762500"/>
            <a:ext cx="5791200" cy="541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D837333F-78B1-1DBF-4705-E973F33A3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758035"/>
            <a:ext cx="51555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sz="2400" dirty="0">
                <a:solidFill>
                  <a:srgbClr val="CC0000"/>
                </a:solidFill>
              </a:rPr>
              <a:t>GUI     </a:t>
            </a:r>
            <a:r>
              <a:rPr lang="en-GB" altLang="da-DK" sz="2400" dirty="0">
                <a:solidFill>
                  <a:srgbClr val="CC0000"/>
                </a:solidFill>
                <a:sym typeface="Symbol" pitchFamily="18" charset="2"/>
              </a:rPr>
              <a:t>       </a:t>
            </a:r>
            <a:r>
              <a:rPr lang="en-GB" altLang="da-DK" sz="2400" dirty="0">
                <a:solidFill>
                  <a:srgbClr val="CC0000"/>
                </a:solidFill>
              </a:rPr>
              <a:t>Domain      </a:t>
            </a:r>
            <a:r>
              <a:rPr lang="en-GB" altLang="da-DK" sz="2400" dirty="0">
                <a:solidFill>
                  <a:srgbClr val="CC0000"/>
                </a:solidFill>
                <a:sym typeface="Symbol" pitchFamily="18" charset="2"/>
              </a:rPr>
              <a:t>        </a:t>
            </a:r>
            <a:r>
              <a:rPr lang="en-GB" altLang="da-DK" sz="2400" dirty="0">
                <a:solidFill>
                  <a:srgbClr val="CC0000"/>
                </a:solidFill>
              </a:rPr>
              <a:t>GUI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186FC55-C6CB-E23E-64D3-145F688C3AEE}"/>
              </a:ext>
            </a:extLst>
          </p:cNvPr>
          <p:cNvSpPr/>
          <p:nvPr/>
        </p:nvSpPr>
        <p:spPr>
          <a:xfrm>
            <a:off x="4800600" y="2857500"/>
            <a:ext cx="3325438" cy="1371600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DC28AD38-CFAF-0E55-B467-2E9D74EF0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4344" y="4229100"/>
            <a:ext cx="3275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sz="1800" b="1" dirty="0">
                <a:solidFill>
                  <a:schemeClr val="accent6">
                    <a:lumMod val="75000"/>
                  </a:schemeClr>
                </a:solidFill>
              </a:rPr>
              <a:t>Internal </a:t>
            </a:r>
            <a:r>
              <a:rPr lang="en-GB" altLang="da-DK" sz="1800" b="1" dirty="0" err="1">
                <a:solidFill>
                  <a:schemeClr val="accent6">
                    <a:lumMod val="75000"/>
                  </a:schemeClr>
                </a:solidFill>
              </a:rPr>
              <a:t>MiniDraw</a:t>
            </a:r>
            <a:r>
              <a:rPr lang="en-GB" altLang="da-DK" sz="1800" b="1" dirty="0">
                <a:solidFill>
                  <a:schemeClr val="accent6">
                    <a:lumMod val="75000"/>
                  </a:schemeClr>
                </a:solidFill>
              </a:rPr>
              <a:t> redrawing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DC635206-6795-021D-FD6A-02543B24C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062" y="884780"/>
            <a:ext cx="25656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sz="1800" b="1" dirty="0" err="1">
                <a:solidFill>
                  <a:schemeClr val="tx2">
                    <a:lumMod val="75000"/>
                  </a:schemeClr>
                </a:solidFill>
              </a:rPr>
              <a:t>MVC:Controller</a:t>
            </a:r>
            <a:r>
              <a:rPr lang="en-GB" altLang="da-DK" sz="1800" b="1" dirty="0">
                <a:solidFill>
                  <a:schemeClr val="tx2">
                    <a:lumMod val="75000"/>
                  </a:schemeClr>
                </a:solidFill>
              </a:rPr>
              <a:t> (Tool)</a:t>
            </a: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BFBE1169-61DC-1894-17E8-3A15EEA40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0611" y="848837"/>
            <a:ext cx="12961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sz="1800" b="1" dirty="0" err="1">
                <a:solidFill>
                  <a:schemeClr val="tx2">
                    <a:lumMod val="75000"/>
                  </a:schemeClr>
                </a:solidFill>
              </a:rPr>
              <a:t>MVC:View</a:t>
            </a:r>
            <a:endParaRPr lang="en-GB" altLang="da-DK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3D7FCEBF-B3F2-5D38-E3BF-0F928A2B8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580" y="871550"/>
            <a:ext cx="14414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sz="1800" b="1" dirty="0" err="1">
                <a:solidFill>
                  <a:schemeClr val="tx2">
                    <a:lumMod val="75000"/>
                  </a:schemeClr>
                </a:solidFill>
              </a:rPr>
              <a:t>MVC:Model</a:t>
            </a:r>
            <a:endParaRPr lang="en-GB" altLang="da-DK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393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Exercise is split into two – one for each direction…</a:t>
            </a:r>
          </a:p>
          <a:p>
            <a:endParaRPr lang="en-US" dirty="0"/>
          </a:p>
          <a:p>
            <a:endParaRPr lang="en-US" dirty="0"/>
          </a:p>
          <a:p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C48D37-52D1-3D94-AA9C-D4BC91192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47825"/>
            <a:ext cx="4314825" cy="4476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D1F0CE-E16F-B0D3-8D46-4D151008D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2" y="3267075"/>
            <a:ext cx="4371975" cy="504825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9F8B2C77-FBB4-D1A2-7250-C4B2DAF77EFA}"/>
              </a:ext>
            </a:extLst>
          </p:cNvPr>
          <p:cNvSpPr/>
          <p:nvPr/>
        </p:nvSpPr>
        <p:spPr>
          <a:xfrm>
            <a:off x="1562100" y="2067169"/>
            <a:ext cx="533400" cy="304800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0B3816AD-2626-BB6C-75AB-397CF41FAE81}"/>
              </a:ext>
            </a:extLst>
          </p:cNvPr>
          <p:cNvSpPr/>
          <p:nvPr/>
        </p:nvSpPr>
        <p:spPr>
          <a:xfrm>
            <a:off x="1524000" y="3735916"/>
            <a:ext cx="533400" cy="304800"/>
          </a:xfrm>
          <a:prstGeom prst="lef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FA67D16-A3C2-2819-CB1C-25F140D83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8170" y="1666875"/>
            <a:ext cx="3033430" cy="18764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DE95C2-CFD4-0ACC-B79B-0E253F39E2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1485" y="2379134"/>
            <a:ext cx="1466850" cy="619125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3A18FC76-CD95-57D5-1596-C5768A96AAAB}"/>
              </a:ext>
            </a:extLst>
          </p:cNvPr>
          <p:cNvSpPr/>
          <p:nvPr/>
        </p:nvSpPr>
        <p:spPr>
          <a:xfrm>
            <a:off x="4884085" y="2302934"/>
            <a:ext cx="533400" cy="304800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532E20BC-C032-BA6F-CF89-2A16D56FB9FE}"/>
              </a:ext>
            </a:extLst>
          </p:cNvPr>
          <p:cNvSpPr/>
          <p:nvPr/>
        </p:nvSpPr>
        <p:spPr>
          <a:xfrm>
            <a:off x="4884085" y="2836334"/>
            <a:ext cx="533400" cy="304800"/>
          </a:xfrm>
          <a:prstGeom prst="lef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74905A0-8444-87C6-A7CE-75F37110EBD9}"/>
              </a:ext>
            </a:extLst>
          </p:cNvPr>
          <p:cNvSpPr/>
          <p:nvPr/>
        </p:nvSpPr>
        <p:spPr>
          <a:xfrm>
            <a:off x="3429000" y="3924300"/>
            <a:ext cx="4800600" cy="12192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Exercise: Why do it in this order?</a:t>
            </a:r>
          </a:p>
        </p:txBody>
      </p:sp>
    </p:spTree>
    <p:extLst>
      <p:ext uri="{BB962C8B-B14F-4D97-AF65-F5344CB8AC3E}">
        <p14:creationId xmlns:p14="http://schemas.microsoft.com/office/powerpoint/2010/main" val="414127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Domain to GUI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First Task</a:t>
            </a:r>
          </a:p>
        </p:txBody>
      </p:sp>
    </p:spTree>
    <p:extLst>
      <p:ext uri="{BB962C8B-B14F-4D97-AF65-F5344CB8AC3E}">
        <p14:creationId xmlns:p14="http://schemas.microsoft.com/office/powerpoint/2010/main" val="976308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to GUI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Translating game state changes into </a:t>
            </a:r>
            <a:r>
              <a:rPr lang="en-US" dirty="0" err="1"/>
              <a:t>Gfx</a:t>
            </a:r>
            <a:r>
              <a:rPr lang="en-US" dirty="0"/>
              <a:t> updates</a:t>
            </a:r>
          </a:p>
          <a:p>
            <a:pPr lvl="2"/>
            <a:r>
              <a:rPr lang="en-US" b="1" dirty="0"/>
              <a:t>Observer on Game.		Solved in Iteration 7</a:t>
            </a:r>
          </a:p>
          <a:p>
            <a:pPr lvl="2"/>
            <a:r>
              <a:rPr lang="en-US" b="1" dirty="0" err="1"/>
              <a:t>MiniDraw</a:t>
            </a:r>
            <a:r>
              <a:rPr lang="en-US" b="1" dirty="0"/>
              <a:t> Drawing </a:t>
            </a:r>
            <a:r>
              <a:rPr lang="en-US" b="1" dirty="0" err="1"/>
              <a:t>HotSpot</a:t>
            </a:r>
            <a:r>
              <a:rPr lang="en-US" b="1" dirty="0"/>
              <a:t>.	Initial work provided, fill in!</a:t>
            </a:r>
          </a:p>
          <a:p>
            <a:pPr lvl="3"/>
            <a:r>
              <a:rPr lang="en-US" dirty="0"/>
              <a:t>FRS §37.7.3</a:t>
            </a:r>
          </a:p>
          <a:p>
            <a:r>
              <a:rPr lang="en-US" dirty="0"/>
              <a:t>What do we have?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GameObserver</a:t>
            </a:r>
            <a:r>
              <a:rPr lang="en-US" dirty="0"/>
              <a:t> – emitting state change events</a:t>
            </a:r>
          </a:p>
          <a:p>
            <a:pPr lvl="2"/>
            <a:r>
              <a:rPr lang="en-US" dirty="0"/>
              <a:t>Ex.: a card is drawn to hand</a:t>
            </a:r>
          </a:p>
          <a:p>
            <a:r>
              <a:rPr lang="en-US" dirty="0"/>
              <a:t>What should then happen?</a:t>
            </a:r>
          </a:p>
          <a:p>
            <a:pPr lvl="1"/>
            <a:r>
              <a:rPr lang="en-US" dirty="0"/>
              <a:t>Card appearing</a:t>
            </a:r>
          </a:p>
          <a:p>
            <a:pPr lvl="2"/>
            <a:r>
              <a:rPr lang="en-US" dirty="0"/>
              <a:t>I.e. ‘f = new </a:t>
            </a:r>
            <a:r>
              <a:rPr lang="en-US" dirty="0" err="1"/>
              <a:t>CardFigure</a:t>
            </a:r>
            <a:r>
              <a:rPr lang="en-US" dirty="0"/>
              <a:t>(…); add(f);’</a:t>
            </a:r>
            <a:br>
              <a:rPr lang="en-US" dirty="0"/>
            </a:br>
            <a:r>
              <a:rPr lang="en-US" dirty="0"/>
              <a:t>in the </a:t>
            </a:r>
            <a:r>
              <a:rPr lang="en-US" b="1" dirty="0"/>
              <a:t>Drawing</a:t>
            </a:r>
            <a:r>
              <a:rPr lang="en-US" dirty="0"/>
              <a:t> role of </a:t>
            </a:r>
            <a:r>
              <a:rPr lang="en-US" dirty="0" err="1"/>
              <a:t>MiniDraw</a:t>
            </a:r>
            <a:endParaRPr lang="en-US" dirty="0"/>
          </a:p>
          <a:p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E48452-7DA6-093A-D616-61DA219D4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585" y="3219450"/>
            <a:ext cx="3429000" cy="247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781F94-0E13-CBC3-28F4-07933E271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246" y="4927997"/>
            <a:ext cx="517250" cy="6850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A95CF2-9105-C9E9-A929-30AF38F9D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5870" y="3667257"/>
            <a:ext cx="3033430" cy="187642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ECC9763-526A-3A73-B271-BE2E0D0D2DF2}"/>
              </a:ext>
            </a:extLst>
          </p:cNvPr>
          <p:cNvSpPr/>
          <p:nvPr/>
        </p:nvSpPr>
        <p:spPr>
          <a:xfrm>
            <a:off x="5538415" y="4533900"/>
            <a:ext cx="3376985" cy="59663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82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D047D-23D9-1008-F383-702692C7D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to GUI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90F15-C60D-58C7-E636-3DFD73900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Solution:</a:t>
            </a:r>
          </a:p>
          <a:p>
            <a:pPr lvl="1"/>
            <a:r>
              <a:rPr lang="en-US" dirty="0"/>
              <a:t>Make a special purpose </a:t>
            </a:r>
            <a:r>
              <a:rPr lang="en-US" b="1" dirty="0"/>
              <a:t>Drawing</a:t>
            </a:r>
            <a:r>
              <a:rPr lang="en-US" dirty="0"/>
              <a:t> that receives events from the Game – </a:t>
            </a:r>
            <a:r>
              <a:rPr lang="en-US" b="1" dirty="0"/>
              <a:t>Serving the Drawing role and the </a:t>
            </a:r>
            <a:r>
              <a:rPr lang="en-US" b="1" dirty="0" err="1"/>
              <a:t>GameObserver</a:t>
            </a:r>
            <a:r>
              <a:rPr lang="en-US" b="1" dirty="0"/>
              <a:t> role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And A) couple that to the game and B) inject into </a:t>
            </a:r>
            <a:r>
              <a:rPr lang="en-US" dirty="0" err="1"/>
              <a:t>MiniDraw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C8D4B-821F-D16F-FEEC-3F00519F0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4F4AE-5980-CFAD-0F2D-26A2229FF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6D6C5-30F6-0C1A-71D9-90650B3E9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2A47D3-71DB-C628-1232-C223FAC95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95500"/>
            <a:ext cx="7072312" cy="2957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18FF75-57BE-770A-6409-553119D83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427621"/>
            <a:ext cx="6400800" cy="10858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FBC43F-DFC7-C5F4-D297-CEC266B10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898565"/>
            <a:ext cx="5198040" cy="9692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8210C5A-7847-4E14-9521-48DF606CC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4130626"/>
            <a:ext cx="2692125" cy="3948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A2AA92-23F6-38FD-44D0-2D477D339A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8528" y="4686222"/>
            <a:ext cx="2944134" cy="45246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31640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/>
              <a:t>The Framework Iteration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a-DK" i="1" noProof="0" dirty="0"/>
              <a:t>Learning Objectives:</a:t>
            </a:r>
          </a:p>
          <a:p>
            <a:pPr lvl="1"/>
            <a:r>
              <a:rPr lang="en-US" altLang="da-DK" noProof="0" dirty="0"/>
              <a:t>Frameworks: </a:t>
            </a:r>
          </a:p>
          <a:p>
            <a:pPr lvl="2"/>
            <a:r>
              <a:rPr lang="en-US" altLang="da-DK" b="1" noProof="0" dirty="0"/>
              <a:t>Use </a:t>
            </a:r>
            <a:r>
              <a:rPr lang="en-US" altLang="da-DK" b="1" noProof="0" dirty="0" err="1"/>
              <a:t>MiniDraw</a:t>
            </a:r>
            <a:r>
              <a:rPr lang="en-US" altLang="da-DK" b="1" noProof="0" dirty="0"/>
              <a:t> </a:t>
            </a:r>
            <a:r>
              <a:rPr lang="en-US" altLang="da-DK" b="1" noProof="0" dirty="0" err="1"/>
              <a:t>HotSpots</a:t>
            </a:r>
            <a:r>
              <a:rPr lang="en-US" altLang="da-DK" b="1" noProof="0" dirty="0"/>
              <a:t> to build a GUI for </a:t>
            </a:r>
            <a:r>
              <a:rPr lang="en-US" altLang="da-DK" b="1" noProof="0" dirty="0" err="1"/>
              <a:t>HotStone</a:t>
            </a:r>
            <a:endParaRPr lang="en-US" altLang="da-DK" b="1" dirty="0"/>
          </a:p>
          <a:p>
            <a:pPr lvl="3"/>
            <a:r>
              <a:rPr lang="en-US" altLang="da-DK" i="1" dirty="0"/>
              <a:t>Tailoring Tools (interaction), Model (domain coupling), and View (</a:t>
            </a:r>
            <a:r>
              <a:rPr lang="en-US" altLang="da-DK" i="1" dirty="0" err="1"/>
              <a:t>Gfx</a:t>
            </a:r>
            <a:r>
              <a:rPr lang="en-US" altLang="da-DK" i="1" dirty="0"/>
              <a:t>)</a:t>
            </a:r>
            <a:endParaRPr lang="en-US" altLang="da-DK" i="1" noProof="0" dirty="0"/>
          </a:p>
          <a:p>
            <a:pPr lvl="2"/>
            <a:r>
              <a:rPr lang="en-US" altLang="da-DK" noProof="0" dirty="0"/>
              <a:t>See </a:t>
            </a:r>
            <a:r>
              <a:rPr lang="en-US" altLang="da-DK" noProof="0" dirty="0" err="1"/>
              <a:t>MiniDraw</a:t>
            </a:r>
            <a:r>
              <a:rPr lang="en-US" altLang="da-DK" noProof="0" dirty="0"/>
              <a:t> as example of a framework</a:t>
            </a:r>
          </a:p>
          <a:p>
            <a:pPr lvl="2"/>
            <a:r>
              <a:rPr lang="en-US" altLang="da-DK" noProof="0" dirty="0"/>
              <a:t>See a lot of patterns in action</a:t>
            </a:r>
          </a:p>
          <a:p>
            <a:pPr lvl="1"/>
            <a:r>
              <a:rPr lang="en-US" altLang="da-DK" noProof="0" dirty="0"/>
              <a:t>“TDD” as process </a:t>
            </a:r>
            <a:r>
              <a:rPr lang="en-US" altLang="da-DK" i="1" noProof="0" dirty="0"/>
              <a:t>with visual (non-automated) testing</a:t>
            </a:r>
            <a:endParaRPr lang="en-US" altLang="da-DK" noProof="0" dirty="0"/>
          </a:p>
          <a:p>
            <a:pPr lvl="2"/>
            <a:r>
              <a:rPr lang="en-US" altLang="da-DK" noProof="0" dirty="0"/>
              <a:t>TDD is a </a:t>
            </a:r>
            <a:r>
              <a:rPr lang="en-US" altLang="da-DK" dirty="0"/>
              <a:t>process:</a:t>
            </a:r>
          </a:p>
          <a:p>
            <a:pPr lvl="3"/>
            <a:r>
              <a:rPr lang="en-US" altLang="da-DK" noProof="0" dirty="0"/>
              <a:t>Keep focus, take small steps, follow the rhythm</a:t>
            </a:r>
          </a:p>
          <a:p>
            <a:pPr lvl="2"/>
            <a:r>
              <a:rPr lang="en-US" altLang="da-DK" dirty="0"/>
              <a:t>… and we will develop our GUI in that manner</a:t>
            </a:r>
          </a:p>
          <a:p>
            <a:pPr lvl="2"/>
            <a:r>
              <a:rPr lang="en-US" altLang="da-DK" noProof="0" dirty="0"/>
              <a:t>… but have to rely on </a:t>
            </a:r>
            <a:r>
              <a:rPr lang="en-US" altLang="da-DK" i="1" noProof="0" dirty="0"/>
              <a:t>visual/manual testing</a:t>
            </a:r>
          </a:p>
          <a:p>
            <a:pPr lvl="3"/>
            <a:r>
              <a:rPr lang="en-US" altLang="da-DK" i="1" dirty="0"/>
              <a:t>Unfortunately</a:t>
            </a:r>
            <a:r>
              <a:rPr lang="en-DK" altLang="da-DK" i="1" dirty="0"/>
              <a:t>,</a:t>
            </a:r>
            <a:r>
              <a:rPr lang="en-US" altLang="da-DK" i="1" dirty="0"/>
              <a:t> no automated testing</a:t>
            </a:r>
            <a:endParaRPr lang="en-US" altLang="da-DK" noProof="0" dirty="0"/>
          </a:p>
          <a:p>
            <a:endParaRPr lang="en-US" altLang="da-DK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14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3F116-E953-F8D3-5784-2B5444E25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to GUI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2BA7E-60D7-2085-BBA3-B85E1CA9D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Thus, reacting upon </a:t>
            </a:r>
            <a:r>
              <a:rPr lang="en-US" dirty="0" err="1"/>
              <a:t>onCardDraw</a:t>
            </a:r>
            <a:r>
              <a:rPr lang="en-US" dirty="0"/>
              <a:t>() is then just executing the corresponding graphical manipulations</a:t>
            </a:r>
          </a:p>
          <a:p>
            <a:pPr lvl="1"/>
            <a:r>
              <a:rPr lang="en-US" dirty="0" err="1"/>
              <a:t>onCardDraw</a:t>
            </a:r>
            <a:r>
              <a:rPr lang="en-US" dirty="0"/>
              <a:t>() is part of the exercise, but another examples is:</a:t>
            </a:r>
          </a:p>
          <a:p>
            <a:pPr lvl="1"/>
            <a:r>
              <a:rPr lang="en-US" dirty="0" err="1"/>
              <a:t>onCardPlay</a:t>
            </a:r>
            <a:r>
              <a:rPr lang="en-US" dirty="0"/>
              <a:t>() is implemented in provided code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Remove </a:t>
            </a:r>
            <a:r>
              <a:rPr lang="en-US" dirty="0" err="1"/>
              <a:t>CardFigure</a:t>
            </a:r>
            <a:endParaRPr lang="en-US" dirty="0"/>
          </a:p>
          <a:p>
            <a:pPr lvl="2"/>
            <a:r>
              <a:rPr lang="en-US" dirty="0"/>
              <a:t>Add </a:t>
            </a:r>
            <a:r>
              <a:rPr lang="en-US" dirty="0" err="1"/>
              <a:t>MinionFigure</a:t>
            </a:r>
            <a:endParaRPr lang="en-US" dirty="0"/>
          </a:p>
          <a:p>
            <a:pPr lvl="2"/>
            <a:r>
              <a:rPr lang="en-US" dirty="0"/>
              <a:t>Layout battle field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75A90-7E48-3AA5-6F30-B90CBF494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0446C-06D7-B8D7-97D8-6495DC6CE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C17C5-4E0E-1807-7706-5F363C755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818" y="2552700"/>
            <a:ext cx="4124061" cy="27178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733800" y="3695700"/>
            <a:ext cx="630018" cy="3048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29000" y="4000500"/>
            <a:ext cx="934818" cy="2286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429000" y="4305300"/>
            <a:ext cx="990600" cy="2286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450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6F0EA-BA05-2873-043B-52D34A71C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Compositional Drawing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6999E-90B7-8444-7421-6742A84A6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Implementing Drawing may be </a:t>
            </a:r>
            <a:r>
              <a:rPr lang="en-US" dirty="0" err="1"/>
              <a:t>tedios</a:t>
            </a:r>
            <a:r>
              <a:rPr lang="en-US" dirty="0"/>
              <a:t> though</a:t>
            </a:r>
          </a:p>
          <a:p>
            <a:endParaRPr lang="en-US" dirty="0"/>
          </a:p>
          <a:p>
            <a:r>
              <a:rPr lang="en-US" dirty="0"/>
              <a:t>Why – because all methods must be implemented anew</a:t>
            </a:r>
          </a:p>
          <a:p>
            <a:pPr lvl="1"/>
            <a:r>
              <a:rPr lang="en-US" dirty="0"/>
              <a:t>The collection of figures, the </a:t>
            </a:r>
            <a:r>
              <a:rPr lang="en-US" dirty="0" err="1"/>
              <a:t>FigureEvent</a:t>
            </a:r>
            <a:r>
              <a:rPr lang="en-US" dirty="0"/>
              <a:t> system, the …</a:t>
            </a:r>
          </a:p>
          <a:p>
            <a:r>
              <a:rPr lang="en-US" b="1" dirty="0"/>
              <a:t>Favor object composition</a:t>
            </a:r>
            <a:endParaRPr lang="en-US" dirty="0"/>
          </a:p>
          <a:p>
            <a:pPr lvl="1"/>
            <a:r>
              <a:rPr lang="en-US" b="1" dirty="0"/>
              <a:t>Reuse smaller, highly specialized, objects</a:t>
            </a:r>
          </a:p>
          <a:p>
            <a:pPr lvl="1"/>
            <a:r>
              <a:rPr lang="en-US" dirty="0"/>
              <a:t>Thus it is done in 3 lines of code + delegation methods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37072-6617-50D6-76FA-DBC581482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4877C-7C21-2C56-3316-0F6A10728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CFD1F-95F4-5BEB-525B-3B883B946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CCCB70-4AA7-769D-6695-1D69738BA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744" y="1409700"/>
            <a:ext cx="7072312" cy="2957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CD8D7D-9F66-61EE-6A28-35B431603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09602"/>
            <a:ext cx="5191125" cy="14531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9F427C-7DCB-3BC0-D982-5EB252987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1594" y="3989679"/>
            <a:ext cx="3555206" cy="3156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BEA41E-91A5-DA92-EC56-102A260E72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4354" y="4439259"/>
            <a:ext cx="3505200" cy="3447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02795B4-D2B5-CD1C-59E6-90E0F14363EC}"/>
              </a:ext>
            </a:extLst>
          </p:cNvPr>
          <p:cNvSpPr/>
          <p:nvPr/>
        </p:nvSpPr>
        <p:spPr>
          <a:xfrm>
            <a:off x="5029200" y="1409700"/>
            <a:ext cx="914400" cy="31562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14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B397A-170F-E106-2017-6CB619B51A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GUI to Domain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738188-297E-EF1E-7887-9936C3E63C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Second Task</a:t>
            </a:r>
          </a:p>
        </p:txBody>
      </p:sp>
    </p:spTree>
    <p:extLst>
      <p:ext uri="{BB962C8B-B14F-4D97-AF65-F5344CB8AC3E}">
        <p14:creationId xmlns:p14="http://schemas.microsoft.com/office/powerpoint/2010/main" val="3036870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 to Domain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four actions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Exercise</a:t>
            </a:r>
          </a:p>
          <a:p>
            <a:pPr lvl="1"/>
            <a:r>
              <a:rPr lang="en-US" dirty="0"/>
              <a:t>Given a user clicks somewhere, what determines which of the above four actions is the </a:t>
            </a:r>
            <a:r>
              <a:rPr lang="en-US" i="1" dirty="0"/>
              <a:t>wanted</a:t>
            </a:r>
            <a:r>
              <a:rPr lang="en-US" dirty="0"/>
              <a:t> action?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09700"/>
            <a:ext cx="6582959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12EC8B-122D-0568-E2A7-D82CE5B02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2298985"/>
            <a:ext cx="2819400" cy="217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10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 to Domain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  <a:p>
            <a:pPr lvl="1"/>
            <a:r>
              <a:rPr lang="en-US" i="1" dirty="0"/>
              <a:t>Whatever the ‘mouse down’ event ‘hits’ on the GUI determines what the user wants</a:t>
            </a:r>
          </a:p>
          <a:p>
            <a:pPr lvl="2"/>
            <a:r>
              <a:rPr lang="en-US" i="1" dirty="0"/>
              <a:t>The (</a:t>
            </a:r>
            <a:r>
              <a:rPr lang="en-US" i="1" dirty="0" err="1"/>
              <a:t>x,y</a:t>
            </a:r>
            <a:r>
              <a:rPr lang="en-US" i="1" dirty="0"/>
              <a:t>) is on top of a figure</a:t>
            </a:r>
          </a:p>
          <a:p>
            <a:pPr lvl="3"/>
            <a:r>
              <a:rPr lang="en-US" i="1" dirty="0"/>
              <a:t>A card</a:t>
            </a:r>
          </a:p>
          <a:p>
            <a:pPr lvl="3"/>
            <a:r>
              <a:rPr lang="en-US" i="1" dirty="0"/>
              <a:t>A minion</a:t>
            </a:r>
          </a:p>
          <a:p>
            <a:pPr lvl="3"/>
            <a:r>
              <a:rPr lang="en-US" i="1" dirty="0"/>
              <a:t>A hero</a:t>
            </a:r>
          </a:p>
          <a:p>
            <a:pPr lvl="3"/>
            <a:r>
              <a:rPr lang="en-US" i="1" dirty="0"/>
              <a:t>A button</a:t>
            </a:r>
            <a:endParaRPr lang="da-DK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12EC8B-122D-0568-E2A7-D82CE5B02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512" y="1790700"/>
            <a:ext cx="4042134" cy="3124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6" y="3619500"/>
            <a:ext cx="4742688" cy="137245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829300" y="4295882"/>
            <a:ext cx="381000" cy="3810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da-DK" dirty="0"/>
          </a:p>
        </p:txBody>
      </p:sp>
      <p:sp>
        <p:nvSpPr>
          <p:cNvPr id="11" name="Oval 10"/>
          <p:cNvSpPr/>
          <p:nvPr/>
        </p:nvSpPr>
        <p:spPr>
          <a:xfrm>
            <a:off x="7581472" y="3429000"/>
            <a:ext cx="381000" cy="3810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da-DK" dirty="0"/>
          </a:p>
        </p:txBody>
      </p:sp>
      <p:sp>
        <p:nvSpPr>
          <p:cNvPr id="12" name="Oval 11"/>
          <p:cNvSpPr/>
          <p:nvPr/>
        </p:nvSpPr>
        <p:spPr>
          <a:xfrm>
            <a:off x="8376863" y="4115228"/>
            <a:ext cx="381000" cy="3810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da-DK" dirty="0"/>
          </a:p>
        </p:txBody>
      </p:sp>
      <p:sp>
        <p:nvSpPr>
          <p:cNvPr id="13" name="Oval 12"/>
          <p:cNvSpPr/>
          <p:nvPr/>
        </p:nvSpPr>
        <p:spPr>
          <a:xfrm>
            <a:off x="8446723" y="1790700"/>
            <a:ext cx="381000" cy="3810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9415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What To Do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Thus</a:t>
            </a:r>
          </a:p>
          <a:p>
            <a:pPr lvl="1"/>
            <a:r>
              <a:rPr lang="en-US" dirty="0"/>
              <a:t>On </a:t>
            </a:r>
            <a:r>
              <a:rPr lang="en-US" dirty="0" err="1"/>
              <a:t>mouseDown</a:t>
            </a:r>
            <a:r>
              <a:rPr lang="en-US" dirty="0"/>
              <a:t>() we determine which action is relevant</a:t>
            </a:r>
          </a:p>
          <a:p>
            <a:pPr lvl="1"/>
            <a:r>
              <a:rPr lang="en-US" dirty="0"/>
              <a:t>All further mouse events must be processed accordingly</a:t>
            </a:r>
          </a:p>
          <a:p>
            <a:pPr lvl="2"/>
            <a:r>
              <a:rPr lang="en-US" dirty="0" err="1"/>
              <a:t>mouseUp</a:t>
            </a:r>
            <a:r>
              <a:rPr lang="en-US" dirty="0"/>
              <a:t>() does different things</a:t>
            </a:r>
          </a:p>
          <a:p>
            <a:endParaRPr lang="en-US" dirty="0"/>
          </a:p>
          <a:p>
            <a:r>
              <a:rPr lang="en-US" i="1" dirty="0"/>
              <a:t>Change behavior according to which state system is in</a:t>
            </a:r>
          </a:p>
          <a:p>
            <a:pPr lvl="1"/>
            <a:r>
              <a:rPr lang="en-US" i="1" dirty="0"/>
              <a:t>Ring a bell?</a:t>
            </a:r>
          </a:p>
          <a:p>
            <a:pPr lvl="1"/>
            <a:endParaRPr lang="en-US" i="1" dirty="0"/>
          </a:p>
          <a:p>
            <a:r>
              <a:rPr lang="en-US" i="1" dirty="0"/>
              <a:t>Exercise: What Design Pattern is Involved?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304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615EE-C2D9-1907-2175-138C02B7E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HotSeat</a:t>
            </a:r>
            <a:r>
              <a:rPr lang="en-US" dirty="0" err="1">
                <a:solidFill>
                  <a:srgbClr val="C00000"/>
                </a:solidFill>
              </a:rPr>
              <a:t>State</a:t>
            </a:r>
            <a:r>
              <a:rPr lang="en-US" dirty="0" err="1"/>
              <a:t>Tool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7A41C-3965-EA79-7263-6E7805E71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Favor Composition, avoid The Blob</a:t>
            </a:r>
          </a:p>
          <a:p>
            <a:pPr lvl="1"/>
            <a:r>
              <a:rPr lang="en-US" dirty="0"/>
              <a:t>A state tool that delegates to sub tools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9674E-48E6-1814-5FF4-0E044E88B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5635F-5DBF-0891-69A2-C2EADA5D3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DA2EB-C107-191A-0AC4-66091D1CA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C17782-6BA4-B3D6-7D50-1D7C9E754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790700"/>
            <a:ext cx="4647596" cy="3365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0BD4F2-6BFA-8D38-3752-EB25A7822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483" y="1866900"/>
            <a:ext cx="3667933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11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689B6-4862-BA48-227E-C7E8B1D51C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Development Process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318BA3-798C-673E-EFC0-716EA5C12C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to implement this in</a:t>
            </a:r>
            <a:br>
              <a:rPr lang="en-US" dirty="0"/>
            </a:br>
            <a:r>
              <a:rPr lang="en-US" dirty="0"/>
              <a:t>a </a:t>
            </a:r>
            <a:r>
              <a:rPr lang="en-US" i="1" dirty="0"/>
              <a:t>small steps </a:t>
            </a:r>
            <a:r>
              <a:rPr lang="en-US" dirty="0"/>
              <a:t>way?</a:t>
            </a:r>
          </a:p>
        </p:txBody>
      </p:sp>
    </p:spTree>
    <p:extLst>
      <p:ext uri="{BB962C8B-B14F-4D97-AF65-F5344CB8AC3E}">
        <p14:creationId xmlns:p14="http://schemas.microsoft.com/office/powerpoint/2010/main" val="34293849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0C8F1-3852-6084-D70D-AAB5C7515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50DD7-3477-7052-4AB3-800EFF9C9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we…</a:t>
            </a:r>
          </a:p>
          <a:p>
            <a:pPr lvl="1"/>
            <a:r>
              <a:rPr lang="en-US" dirty="0"/>
              <a:t>Implement GUI to Domain code first – there is no visual feedback</a:t>
            </a:r>
          </a:p>
          <a:p>
            <a:pPr lvl="2"/>
            <a:r>
              <a:rPr lang="en-US" dirty="0"/>
              <a:t>As there are no ‘Domain to GUI’ code in place </a:t>
            </a:r>
            <a:r>
              <a:rPr lang="en-US" dirty="0">
                <a:sym typeface="Wingdings" panose="05000000000000000000" pitchFamily="2" charset="2"/>
              </a:rPr>
              <a:t>to update </a:t>
            </a:r>
            <a:r>
              <a:rPr lang="en-US" dirty="0" err="1">
                <a:sym typeface="Wingdings" panose="05000000000000000000" pitchFamily="2" charset="2"/>
              </a:rPr>
              <a:t>Gfx</a:t>
            </a:r>
            <a:r>
              <a:rPr lang="en-US" dirty="0">
                <a:sym typeface="Wingdings" panose="05000000000000000000" pitchFamily="2" charset="2"/>
              </a:rPr>
              <a:t> 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Implement the Domain to GUI code first – then nothing happens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As there is no way to force any state changes 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(no game mutator calls)</a:t>
            </a:r>
          </a:p>
          <a:p>
            <a:r>
              <a:rPr lang="en-US" dirty="0">
                <a:sym typeface="Wingdings" panose="05000000000000000000" pitchFamily="2" charset="2"/>
              </a:rPr>
              <a:t>Solution: Need something to break the dependency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b="1" dirty="0" err="1">
                <a:sym typeface="Wingdings" panose="05000000000000000000" pitchFamily="2" charset="2"/>
              </a:rPr>
              <a:t>FakeObject</a:t>
            </a:r>
            <a:r>
              <a:rPr lang="en-US" b="1" dirty="0">
                <a:sym typeface="Wingdings" panose="05000000000000000000" pitchFamily="2" charset="2"/>
              </a:rPr>
              <a:t>: Replacement object that is a lightweight implementation of near-realistic behavior</a:t>
            </a: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39C9D-702E-9497-6D92-50B6DF771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31791-2C93-4BC9-9D52-8D1A636C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592F0-E198-0FF3-EC87-E2326C8FF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029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99DBF-D8D5-4E59-1D23-B2EAE70A3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To GUI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FFC5F-499F-BE7E-6D79-A7CA85938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start in this end…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… and must </a:t>
            </a:r>
            <a:r>
              <a:rPr lang="en-US" i="1" dirty="0"/>
              <a:t>fake</a:t>
            </a:r>
            <a:r>
              <a:rPr lang="en-US" dirty="0"/>
              <a:t> the state</a:t>
            </a:r>
            <a:br>
              <a:rPr lang="en-US" dirty="0"/>
            </a:br>
            <a:r>
              <a:rPr lang="en-US" dirty="0"/>
              <a:t>changes on game</a:t>
            </a:r>
          </a:p>
          <a:p>
            <a:pPr lvl="1"/>
            <a:r>
              <a:rPr lang="en-US" dirty="0"/>
              <a:t>Some </a:t>
            </a:r>
            <a:r>
              <a:rPr lang="en-US" i="1" dirty="0"/>
              <a:t>other means </a:t>
            </a:r>
            <a:r>
              <a:rPr lang="en-US" dirty="0"/>
              <a:t>of calling</a:t>
            </a:r>
          </a:p>
          <a:p>
            <a:pPr lvl="2"/>
            <a:r>
              <a:rPr lang="en-US" dirty="0" err="1"/>
              <a:t>game.playCard</a:t>
            </a:r>
            <a:r>
              <a:rPr lang="en-US" dirty="0"/>
              <a:t>(…)</a:t>
            </a:r>
          </a:p>
          <a:p>
            <a:pPr lvl="2"/>
            <a:r>
              <a:rPr lang="en-US" dirty="0" err="1"/>
              <a:t>game.attackHero</a:t>
            </a:r>
            <a:r>
              <a:rPr lang="en-US" dirty="0"/>
              <a:t>(…)</a:t>
            </a:r>
          </a:p>
          <a:p>
            <a:pPr lvl="1"/>
            <a:r>
              <a:rPr lang="en-US" dirty="0"/>
              <a:t>… than using the UI itself</a:t>
            </a:r>
          </a:p>
          <a:p>
            <a:r>
              <a:rPr lang="en-US" b="1" dirty="0"/>
              <a:t>We do it using a ‘</a:t>
            </a:r>
            <a:r>
              <a:rPr lang="en-US" b="1" dirty="0" err="1"/>
              <a:t>FakeObject</a:t>
            </a:r>
            <a:r>
              <a:rPr lang="en-US" b="1" dirty="0"/>
              <a:t>’ tool,</a:t>
            </a:r>
            <a:r>
              <a:rPr lang="en-US" dirty="0"/>
              <a:t> constructed just for this particular development task (ala a Junit test case)</a:t>
            </a: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E6A70-5B06-988D-E5A7-2BB54E507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C28EF-7527-6689-7809-2D692C900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42B9-20CF-653C-1F3A-43F9CADB2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2CC4D0-E7CD-87FD-B22E-C8DEA93A6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770" y="926041"/>
            <a:ext cx="3033430" cy="1876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7CA9B6-01CE-C798-DD61-A5EAF3C0B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085" y="1638300"/>
            <a:ext cx="1466850" cy="619125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05A9A556-B9EA-DCFB-3905-2F019889EE9A}"/>
              </a:ext>
            </a:extLst>
          </p:cNvPr>
          <p:cNvSpPr/>
          <p:nvPr/>
        </p:nvSpPr>
        <p:spPr>
          <a:xfrm>
            <a:off x="4350685" y="1562100"/>
            <a:ext cx="533400" cy="304800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9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3C8DA-8688-1A3F-B7B9-5B0885DD5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the Product be?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5C552-6611-C43F-AA46-5895824AF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‘hotseat’</a:t>
            </a:r>
            <a:br>
              <a:rPr lang="en-US" dirty="0"/>
            </a:br>
            <a:r>
              <a:rPr lang="en-US" dirty="0"/>
              <a:t>UI for two</a:t>
            </a:r>
            <a:br>
              <a:rPr lang="en-US" dirty="0"/>
            </a:br>
            <a:r>
              <a:rPr lang="en-US" dirty="0"/>
              <a:t>players on</a:t>
            </a:r>
            <a:br>
              <a:rPr lang="en-US" dirty="0"/>
            </a:br>
            <a:r>
              <a:rPr lang="en-US" dirty="0"/>
              <a:t>a single</a:t>
            </a:r>
            <a:br>
              <a:rPr lang="en-US" dirty="0"/>
            </a:br>
            <a:r>
              <a:rPr lang="en-US" dirty="0"/>
              <a:t>computer</a:t>
            </a:r>
          </a:p>
          <a:p>
            <a:endParaRPr lang="en-US" dirty="0"/>
          </a:p>
          <a:p>
            <a:r>
              <a:rPr lang="en-US" dirty="0"/>
              <a:t>Swap seat </a:t>
            </a:r>
            <a:br>
              <a:rPr lang="en-US" dirty="0"/>
            </a:br>
            <a:r>
              <a:rPr lang="en-US" dirty="0"/>
              <a:t>in front</a:t>
            </a:r>
            <a:br>
              <a:rPr lang="en-US" dirty="0"/>
            </a:br>
            <a:r>
              <a:rPr lang="en-US" dirty="0"/>
              <a:t>of the UI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D1FE5-C139-603F-5D23-9406FE8C3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AD3F5-CA63-D1CC-D4E3-F4A27827D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9BBE3-5DB0-47CF-7D90-D6C81BB8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33400" y="4762500"/>
            <a:ext cx="2133600" cy="4572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Demo!</a:t>
            </a:r>
            <a:endParaRPr lang="da-DK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437" y="760819"/>
            <a:ext cx="5543474" cy="445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65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Scaffolding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Scaffolding: </a:t>
            </a:r>
            <a:endParaRPr lang="da-DK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Scaffolding code:</a:t>
            </a:r>
          </a:p>
          <a:p>
            <a:pPr lvl="1"/>
            <a:r>
              <a:rPr lang="en-US" dirty="0"/>
              <a:t>Code to help us build the production</a:t>
            </a:r>
            <a:br>
              <a:rPr lang="en-US" dirty="0"/>
            </a:br>
            <a:r>
              <a:rPr lang="en-US" dirty="0"/>
              <a:t>code, not part of the production</a:t>
            </a:r>
            <a:br>
              <a:rPr lang="en-US" dirty="0"/>
            </a:br>
            <a:r>
              <a:rPr lang="en-US" dirty="0"/>
              <a:t>itself</a:t>
            </a:r>
          </a:p>
          <a:p>
            <a:pPr lvl="2"/>
            <a:r>
              <a:rPr lang="en-US" dirty="0"/>
              <a:t>A manual ‘JUnit’ pendant…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131" y="2719387"/>
            <a:ext cx="2286000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537" y="1568450"/>
            <a:ext cx="656272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723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AB80F-C4BC-6734-1C60-390AEC9C7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Scaffolding Tool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C6E6C81-9273-B953-30FD-6A7244DEC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952500"/>
            <a:ext cx="6896100" cy="33623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C9771-B1C7-373C-C90C-4861AC644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C1007-4539-BF15-F33B-8B30CC5D1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DE362-E055-C769-F2F2-6BD063960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00BC92-BB9F-972A-FAEA-6AAFD038F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854" y="2019300"/>
            <a:ext cx="3353546" cy="28717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DB30085-DA7D-2877-1289-28B9105E1972}"/>
              </a:ext>
            </a:extLst>
          </p:cNvPr>
          <p:cNvSpPr/>
          <p:nvPr/>
        </p:nvSpPr>
        <p:spPr>
          <a:xfrm>
            <a:off x="1713525" y="3009900"/>
            <a:ext cx="3087075" cy="304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5210" y="4889207"/>
            <a:ext cx="3418298" cy="492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7680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2034C-9A54-351C-95CB-D81FDCF0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538B9-DEB8-27A3-6429-97EB774A8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First time</a:t>
            </a:r>
          </a:p>
          <a:p>
            <a:pPr lvl="1"/>
            <a:r>
              <a:rPr lang="en-US" dirty="0"/>
              <a:t>= first test case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B5CD2-3F04-E2E6-215A-C08867A14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B0A57-E6B6-E40C-DA2A-EDAE8BA4D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6D64-B04C-30B5-D2DC-5F48F88C2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D89166-596A-7264-BA21-CCB5BEF87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347913"/>
            <a:ext cx="3353546" cy="28717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CB9C0C-EE10-907D-6C29-CC715EE639AB}"/>
              </a:ext>
            </a:extLst>
          </p:cNvPr>
          <p:cNvSpPr/>
          <p:nvPr/>
        </p:nvSpPr>
        <p:spPr>
          <a:xfrm>
            <a:off x="609600" y="2767807"/>
            <a:ext cx="3276600" cy="762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D83FA0-BEBA-8F70-611E-A92AF7DD3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729" y="2019300"/>
            <a:ext cx="2611071" cy="26174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BA76CE-7E6E-2098-5E21-669C45170C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1225" y="4827224"/>
            <a:ext cx="1828800" cy="390525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AB1CE54C-EEA7-46BA-3EE9-38B2ECD1C033}"/>
              </a:ext>
            </a:extLst>
          </p:cNvPr>
          <p:cNvSpPr/>
          <p:nvPr/>
        </p:nvSpPr>
        <p:spPr>
          <a:xfrm>
            <a:off x="4399485" y="2938273"/>
            <a:ext cx="990600" cy="685800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B78021-AFCA-DE23-08B4-9FDB2AE76D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310771"/>
            <a:ext cx="211348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000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470C6-A258-A236-EE9C-C4979AC18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8C796-FD4A-7086-2591-A9D08D5EC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8E2C0-6F8F-E904-0C96-6CD63C501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478D7-36BF-BDE4-4CBB-B5D2A5DD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1BF5D-8D3F-CBA5-611D-39D7AD281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736005-574A-ECCC-3A33-B56C8F273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04900"/>
            <a:ext cx="2133600" cy="21757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7001EB-3B06-7F95-B7FB-6A14F3D0D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58" y="1539941"/>
            <a:ext cx="7639050" cy="142875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04B6915-1287-8817-250A-F08E846C6EB8}"/>
              </a:ext>
            </a:extLst>
          </p:cNvPr>
          <p:cNvSpPr/>
          <p:nvPr/>
        </p:nvSpPr>
        <p:spPr>
          <a:xfrm>
            <a:off x="228600" y="2324100"/>
            <a:ext cx="3352800" cy="21757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3E8AAA-6C38-BD97-849D-80583B69B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348" y="3159191"/>
            <a:ext cx="3370052" cy="5272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4CA370-7EA3-7B99-56D2-4ED12A2375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7150" y="2762772"/>
            <a:ext cx="4081536" cy="25491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E4B1501-2118-EFA4-1FD1-5821387B1C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6127" y="2374415"/>
            <a:ext cx="4953000" cy="3048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0573000-4BF6-020A-2F04-2C918B8AF22E}"/>
              </a:ext>
            </a:extLst>
          </p:cNvPr>
          <p:cNvSpPr/>
          <p:nvPr/>
        </p:nvSpPr>
        <p:spPr>
          <a:xfrm>
            <a:off x="1925849" y="3325830"/>
            <a:ext cx="1731751" cy="23030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DDFDCC5-97EC-F126-ED06-8303CAB447CF}"/>
              </a:ext>
            </a:extLst>
          </p:cNvPr>
          <p:cNvSpPr/>
          <p:nvPr/>
        </p:nvSpPr>
        <p:spPr>
          <a:xfrm>
            <a:off x="4669350" y="2762772"/>
            <a:ext cx="2874450" cy="20591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AC57B33-78FA-6242-44E3-17A2289B5C8A}"/>
              </a:ext>
            </a:extLst>
          </p:cNvPr>
          <p:cNvCxnSpPr/>
          <p:nvPr/>
        </p:nvCxnSpPr>
        <p:spPr>
          <a:xfrm flipH="1">
            <a:off x="4876800" y="1322471"/>
            <a:ext cx="914400" cy="31582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7AD7FEE-DD55-C26F-E3D3-D17DBF459135}"/>
              </a:ext>
            </a:extLst>
          </p:cNvPr>
          <p:cNvSpPr/>
          <p:nvPr/>
        </p:nvSpPr>
        <p:spPr>
          <a:xfrm>
            <a:off x="5867400" y="952500"/>
            <a:ext cx="2819400" cy="396941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am sure it was called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489636A-34AE-416F-646C-122B2587D8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2662" y="1374062"/>
            <a:ext cx="3114675" cy="18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90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2034C-9A54-351C-95CB-D81FDCF0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538B9-DEB8-27A3-6429-97EB774A8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Second time</a:t>
            </a:r>
          </a:p>
          <a:p>
            <a:pPr lvl="1"/>
            <a:r>
              <a:rPr lang="en-US" dirty="0"/>
              <a:t>= second test case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B5CD2-3F04-E2E6-215A-C08867A14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B0A57-E6B6-E40C-DA2A-EDAE8BA4D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6D64-B04C-30B5-D2DC-5F48F88C2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D89166-596A-7264-BA21-CCB5BEF87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347913"/>
            <a:ext cx="3353546" cy="28717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CB9C0C-EE10-907D-6C29-CC715EE639AB}"/>
              </a:ext>
            </a:extLst>
          </p:cNvPr>
          <p:cNvSpPr/>
          <p:nvPr/>
        </p:nvSpPr>
        <p:spPr>
          <a:xfrm>
            <a:off x="609600" y="3543300"/>
            <a:ext cx="3276600" cy="762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49B6F72-3D18-E160-011B-EF5D77966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019300"/>
            <a:ext cx="2133600" cy="21757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5486400" y="2297113"/>
            <a:ext cx="2438400" cy="1398587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 and see the right thing happen </a:t>
            </a:r>
            <a:r>
              <a:rPr lang="en-US" i="1" dirty="0"/>
              <a:t>visually</a:t>
            </a:r>
            <a:endParaRPr lang="da-DK" i="1" dirty="0"/>
          </a:p>
        </p:txBody>
      </p:sp>
      <p:sp>
        <p:nvSpPr>
          <p:cNvPr id="11" name="Right Arrow 10"/>
          <p:cNvSpPr/>
          <p:nvPr/>
        </p:nvSpPr>
        <p:spPr>
          <a:xfrm>
            <a:off x="4038600" y="2705100"/>
            <a:ext cx="1143000" cy="838200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Rounded Rectangle 13"/>
          <p:cNvSpPr/>
          <p:nvPr/>
        </p:nvSpPr>
        <p:spPr>
          <a:xfrm>
            <a:off x="5486400" y="4457700"/>
            <a:ext cx="2133600" cy="5334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And so on…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79778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B3ED0-BE19-75F0-2261-CF6E87AB8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F13C2-FE20-D91E-5E64-BFF6CCCA6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ShowUpdate</a:t>
            </a:r>
            <a:r>
              <a:rPr lang="en-US" dirty="0"/>
              <a:t> program is a </a:t>
            </a:r>
            <a:r>
              <a:rPr lang="en-US" i="1" dirty="0"/>
              <a:t>visual test program</a:t>
            </a:r>
          </a:p>
          <a:p>
            <a:pPr lvl="1"/>
            <a:r>
              <a:rPr lang="en-US" dirty="0"/>
              <a:t>To Test Drive the full </a:t>
            </a:r>
            <a:r>
              <a:rPr lang="en-US" dirty="0" err="1"/>
              <a:t>HotStoneDrawing</a:t>
            </a:r>
            <a:r>
              <a:rPr lang="en-US" dirty="0"/>
              <a:t> implementation</a:t>
            </a:r>
          </a:p>
          <a:p>
            <a:pPr lvl="1"/>
            <a:r>
              <a:rPr lang="en-US" dirty="0"/>
              <a:t>To </a:t>
            </a:r>
            <a:r>
              <a:rPr lang="en-US" i="1" dirty="0"/>
              <a:t>add test cases</a:t>
            </a:r>
            <a:r>
              <a:rPr lang="en-US" dirty="0"/>
              <a:t>, put tests into the </a:t>
            </a:r>
            <a:r>
              <a:rPr lang="en-US" dirty="0" err="1"/>
              <a:t>TriggerGameUpdate</a:t>
            </a:r>
            <a:r>
              <a:rPr lang="en-US" dirty="0"/>
              <a:t> tool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Add case 5, 6, … until all mutators in game can be called and the </a:t>
            </a:r>
            <a:r>
              <a:rPr lang="en-US" dirty="0" err="1"/>
              <a:t>Gfx</a:t>
            </a:r>
            <a:r>
              <a:rPr lang="en-US" dirty="0"/>
              <a:t> is updated correctly!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865C3-970D-0BB8-F1BD-6C21EFCAA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B9A8B-7E1D-A18C-EDAD-13890BFE3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4A3ED-26E7-7B5C-2764-1FD390E27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5D8172-F5E6-D6EE-9723-372EABAC9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095500"/>
            <a:ext cx="5972175" cy="11399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02CA0D-84F9-F3B8-B20F-A9FB225EE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014" y="3771900"/>
            <a:ext cx="2466975" cy="68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292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Alas the Rhythm</a:t>
            </a:r>
            <a:endParaRPr lang="da-DK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485900"/>
            <a:ext cx="7105650" cy="2619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874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Double or Not?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You can do this using Test Doubles</a:t>
            </a:r>
          </a:p>
          <a:p>
            <a:pPr lvl="1"/>
            <a:r>
              <a:rPr lang="en-US" dirty="0"/>
              <a:t>A </a:t>
            </a:r>
            <a:r>
              <a:rPr lang="en-US" i="1" dirty="0" err="1"/>
              <a:t>FakeObjectGame</a:t>
            </a:r>
            <a:r>
              <a:rPr lang="en-US" b="1" i="1" dirty="0"/>
              <a:t> </a:t>
            </a:r>
            <a:r>
              <a:rPr lang="en-US" dirty="0"/>
              <a:t>that mimic a real game but with stubbed/canned behavior</a:t>
            </a:r>
          </a:p>
          <a:p>
            <a:pPr lvl="1"/>
            <a:r>
              <a:rPr lang="en-US" dirty="0"/>
              <a:t>Experience: It becomes almost like developing </a:t>
            </a:r>
            <a:r>
              <a:rPr lang="en-US" dirty="0" err="1"/>
              <a:t>AlphaStone</a:t>
            </a:r>
            <a:r>
              <a:rPr lang="en-US" dirty="0"/>
              <a:t> all over again…</a:t>
            </a:r>
          </a:p>
          <a:p>
            <a:pPr lvl="2"/>
            <a:r>
              <a:rPr lang="en-US" dirty="0"/>
              <a:t>Laborious and even ripe for coding errors in the </a:t>
            </a:r>
            <a:r>
              <a:rPr lang="en-US" dirty="0" err="1"/>
              <a:t>FakeObject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  <a:p>
            <a:r>
              <a:rPr lang="en-US" i="1" dirty="0"/>
              <a:t>You can do this using a simple </a:t>
            </a:r>
            <a:r>
              <a:rPr lang="en-US" i="1" dirty="0" err="1"/>
              <a:t>HotStone</a:t>
            </a:r>
            <a:r>
              <a:rPr lang="en-US" i="1" dirty="0"/>
              <a:t> variant</a:t>
            </a:r>
          </a:p>
          <a:p>
            <a:pPr lvl="1"/>
            <a:r>
              <a:rPr lang="en-US" dirty="0"/>
              <a:t>Like e.g. </a:t>
            </a:r>
            <a:r>
              <a:rPr lang="en-US" dirty="0" err="1"/>
              <a:t>AlphaStone</a:t>
            </a:r>
            <a:endParaRPr lang="en-US" dirty="0"/>
          </a:p>
          <a:p>
            <a:pPr lvl="1"/>
            <a:r>
              <a:rPr lang="en-US" dirty="0"/>
              <a:t>Argument: </a:t>
            </a:r>
            <a:r>
              <a:rPr lang="en-US" i="1" dirty="0"/>
              <a:t>At this point our </a:t>
            </a:r>
            <a:r>
              <a:rPr lang="en-US" i="1" dirty="0" err="1"/>
              <a:t>AlphaStone</a:t>
            </a:r>
            <a:r>
              <a:rPr lang="en-US" i="1" dirty="0"/>
              <a:t> should be pretty ‘… code that works’ without defects and thus may serve as basis for incrementally developing our GUI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2EFCEF-2C75-89EC-EE5C-0F9D74E06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028700"/>
            <a:ext cx="2133600" cy="21757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3967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857A024-552D-01B9-3DE7-D91BEDBB4C0C}"/>
              </a:ext>
            </a:extLst>
          </p:cNvPr>
          <p:cNvSpPr/>
          <p:nvPr/>
        </p:nvSpPr>
        <p:spPr>
          <a:xfrm>
            <a:off x="152400" y="4457700"/>
            <a:ext cx="4876800" cy="45719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C21A11-C446-E644-8982-FD79F619F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(1)…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3E324-663C-12BC-9120-90D28CAD0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some trap if you change to, say, </a:t>
            </a:r>
            <a:r>
              <a:rPr lang="en-US" dirty="0" err="1"/>
              <a:t>AlphaStone</a:t>
            </a:r>
            <a:endParaRPr lang="en-US" dirty="0"/>
          </a:p>
          <a:p>
            <a:r>
              <a:rPr lang="en-US" dirty="0"/>
              <a:t>First:</a:t>
            </a:r>
          </a:p>
          <a:p>
            <a:pPr lvl="1"/>
            <a:r>
              <a:rPr lang="en-US" dirty="0"/>
              <a:t> </a:t>
            </a:r>
            <a:r>
              <a:rPr lang="en-US" dirty="0" err="1"/>
              <a:t>AlphaStone</a:t>
            </a:r>
            <a:r>
              <a:rPr lang="en-US" dirty="0"/>
              <a:t> Hero has tree mana</a:t>
            </a:r>
          </a:p>
          <a:p>
            <a:pPr lvl="1"/>
            <a:r>
              <a:rPr lang="en-US" dirty="0"/>
              <a:t>And cards (Tres, Dos, Uno)</a:t>
            </a:r>
          </a:p>
          <a:p>
            <a:pPr lvl="1"/>
            <a:endParaRPr lang="en-US" dirty="0"/>
          </a:p>
          <a:p>
            <a:r>
              <a:rPr lang="en-US" dirty="0"/>
              <a:t>Thus – is this ‘test sequence’</a:t>
            </a:r>
            <a:br>
              <a:rPr lang="en-US" dirty="0"/>
            </a:br>
            <a:r>
              <a:rPr lang="en-US" dirty="0"/>
              <a:t>valid?</a:t>
            </a:r>
          </a:p>
          <a:p>
            <a:pPr lvl="1"/>
            <a:r>
              <a:rPr lang="en-US" dirty="0"/>
              <a:t>Answer: No</a:t>
            </a:r>
          </a:p>
          <a:p>
            <a:pPr lvl="2"/>
            <a:r>
              <a:rPr lang="en-US" dirty="0"/>
              <a:t>Argue why?</a:t>
            </a:r>
          </a:p>
          <a:p>
            <a:r>
              <a:rPr lang="en-US" dirty="0"/>
              <a:t>Morale: Change the sequence!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A6D0B-FE81-D021-2D0F-D6D4FA31F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E3247-533E-C0E5-CCAB-A72BC0D92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A34D9-D4AC-6E80-1C76-4741E6B98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887F3F-1AAD-FE0B-0CB2-1B0B69A02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171700"/>
            <a:ext cx="3353546" cy="28717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58B0E2-B2DF-71DD-3E30-36232783CA8E}"/>
              </a:ext>
            </a:extLst>
          </p:cNvPr>
          <p:cNvCxnSpPr/>
          <p:nvPr/>
        </p:nvCxnSpPr>
        <p:spPr>
          <a:xfrm>
            <a:off x="1828800" y="3543300"/>
            <a:ext cx="320040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5001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DE8C5-C72C-64CC-6166-23A4E3445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(2)…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13D44-EA62-861A-5FE4-62BF58C17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visual tests require </a:t>
            </a:r>
            <a:r>
              <a:rPr lang="en-US" dirty="0" err="1"/>
              <a:t>Peddersen</a:t>
            </a:r>
            <a:r>
              <a:rPr lang="en-US" dirty="0"/>
              <a:t> to do stuff</a:t>
            </a:r>
          </a:p>
          <a:p>
            <a:pPr lvl="1"/>
            <a:r>
              <a:rPr lang="en-US" dirty="0"/>
              <a:t>We cannot test ‘</a:t>
            </a:r>
            <a:r>
              <a:rPr lang="en-US" dirty="0" err="1"/>
              <a:t>attackCard</a:t>
            </a:r>
            <a:r>
              <a:rPr lang="en-US" dirty="0"/>
              <a:t>()’s visual behavior unless </a:t>
            </a:r>
            <a:r>
              <a:rPr lang="en-US" dirty="0" err="1"/>
              <a:t>Peddersen</a:t>
            </a:r>
            <a:r>
              <a:rPr lang="en-US" dirty="0"/>
              <a:t> has some minions on the field, right?</a:t>
            </a:r>
          </a:p>
          <a:p>
            <a:r>
              <a:rPr lang="en-US" dirty="0"/>
              <a:t>Easy (?)</a:t>
            </a:r>
          </a:p>
          <a:p>
            <a:pPr lvl="1"/>
            <a:r>
              <a:rPr lang="en-US" dirty="0"/>
              <a:t>Just call </a:t>
            </a:r>
            <a:r>
              <a:rPr lang="en-US" dirty="0" err="1"/>
              <a:t>endTurn</a:t>
            </a:r>
            <a:r>
              <a:rPr lang="en-US" dirty="0"/>
              <a:t>()… Ups?!?</a:t>
            </a:r>
          </a:p>
          <a:p>
            <a:pPr lvl="2"/>
            <a:r>
              <a:rPr lang="en-US" dirty="0"/>
              <a:t>How do get rid of that state of the UI???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2ABE9-DB3B-9D71-60B3-DF11959C6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0B3AA-2B0F-2DB4-88F1-97D77CA82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82589-9559-1350-D25A-B31E72022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5D24B5-70A3-528B-91E4-F6F070459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467100"/>
            <a:ext cx="7391400" cy="160102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AA7CC2D-AF19-D1E9-DDE0-E5E00AF59BBF}"/>
              </a:ext>
            </a:extLst>
          </p:cNvPr>
          <p:cNvSpPr/>
          <p:nvPr/>
        </p:nvSpPr>
        <p:spPr>
          <a:xfrm rot="20971093">
            <a:off x="76200" y="4305300"/>
            <a:ext cx="3505200" cy="8382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Game is not responsible for controlling a</a:t>
            </a:r>
            <a:br>
              <a:rPr lang="en-US" sz="1100" dirty="0"/>
            </a:br>
            <a:r>
              <a:rPr lang="en-US" sz="1100" dirty="0"/>
              <a:t>‘switch player’ state.</a:t>
            </a:r>
            <a:br>
              <a:rPr lang="en-US" sz="1100" dirty="0"/>
            </a:br>
            <a:r>
              <a:rPr lang="en-US" sz="1100" dirty="0"/>
              <a:t>Thus this is a pure UI state. And must be treated as such…</a:t>
            </a:r>
          </a:p>
        </p:txBody>
      </p:sp>
    </p:spTree>
    <p:extLst>
      <p:ext uri="{BB962C8B-B14F-4D97-AF65-F5344CB8AC3E}">
        <p14:creationId xmlns:p14="http://schemas.microsoft.com/office/powerpoint/2010/main" val="4019262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024" y="1361116"/>
            <a:ext cx="3565272" cy="2867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E81F68-E8B3-144F-6B2C-A30566FF3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D373B-9C4F-8226-53E3-FBCA27A88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GUI elements are obvious, but… never-the-less:</a:t>
            </a:r>
          </a:p>
          <a:p>
            <a:r>
              <a:rPr lang="en-US" i="1" dirty="0">
                <a:sym typeface="Wingdings" panose="05000000000000000000" pitchFamily="2" charset="2"/>
              </a:rPr>
              <a:t>Favor object composition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Core = Domain = </a:t>
            </a:r>
            <a:r>
              <a:rPr lang="en-US" dirty="0" err="1">
                <a:sym typeface="Wingdings" panose="05000000000000000000" pitchFamily="2" charset="2"/>
              </a:rPr>
              <a:t>HotStone</a:t>
            </a:r>
            <a:endParaRPr lang="en-US" dirty="0">
              <a:sym typeface="Wingdings" panose="05000000000000000000" pitchFamily="2" charset="2"/>
            </a:endParaRPr>
          </a:p>
          <a:p>
            <a:pPr lvl="2"/>
            <a:r>
              <a:rPr lang="en-US" dirty="0">
                <a:sym typeface="Wingdings" panose="05000000000000000000" pitchFamily="2" charset="2"/>
              </a:rPr>
              <a:t>Card, Hero, Player, Game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Edge = GUI = </a:t>
            </a:r>
            <a:r>
              <a:rPr lang="en-US" dirty="0" err="1">
                <a:sym typeface="Wingdings" panose="05000000000000000000" pitchFamily="2" charset="2"/>
              </a:rPr>
              <a:t>MiniDraw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Gfx</a:t>
            </a:r>
            <a:endParaRPr lang="en-US" dirty="0">
              <a:sym typeface="Wingdings" panose="05000000000000000000" pitchFamily="2" charset="2"/>
            </a:endParaRPr>
          </a:p>
          <a:p>
            <a:pPr lvl="2"/>
            <a:r>
              <a:rPr lang="en-US" dirty="0">
                <a:sym typeface="Wingdings" panose="05000000000000000000" pitchFamily="2" charset="2"/>
              </a:rPr>
              <a:t>Figure, Tool, Drawing, View</a:t>
            </a:r>
          </a:p>
          <a:p>
            <a:r>
              <a:rPr lang="en-US" b="1" dirty="0">
                <a:sym typeface="Wingdings" panose="05000000000000000000" pitchFamily="2" charset="2"/>
              </a:rPr>
              <a:t>Graphical elements </a:t>
            </a:r>
            <a:br>
              <a:rPr lang="en-US" b="1" dirty="0">
                <a:sym typeface="Wingdings" panose="05000000000000000000" pitchFamily="2" charset="2"/>
              </a:rPr>
            </a:br>
            <a:r>
              <a:rPr lang="en-US" b="1" i="1" dirty="0">
                <a:sym typeface="Wingdings" panose="05000000000000000000" pitchFamily="2" charset="2"/>
              </a:rPr>
              <a:t>representing</a:t>
            </a:r>
            <a:r>
              <a:rPr lang="en-US" b="1" dirty="0">
                <a:sym typeface="Wingdings" panose="05000000000000000000" pitchFamily="2" charset="2"/>
              </a:rPr>
              <a:t> Game elements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Card           	</a:t>
            </a:r>
            <a:r>
              <a:rPr lang="en-US" dirty="0" err="1">
                <a:sym typeface="Wingdings" panose="05000000000000000000" pitchFamily="2" charset="2"/>
              </a:rPr>
              <a:t>CardFigure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Hero	     	</a:t>
            </a:r>
            <a:r>
              <a:rPr lang="en-US" dirty="0" err="1">
                <a:sym typeface="Wingdings" panose="05000000000000000000" pitchFamily="2" charset="2"/>
              </a:rPr>
              <a:t>HeroFigure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Etc.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ACFF8-8BFC-1F22-F2E3-8D0203420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B1D36-5556-48BC-BE97-EC9893F81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14748-E146-0104-BCA1-15807508D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0" name="Arrow: Left-Right 9">
            <a:extLst>
              <a:ext uri="{FF2B5EF4-FFF2-40B4-BE49-F238E27FC236}">
                <a16:creationId xmlns:a16="http://schemas.microsoft.com/office/drawing/2014/main" id="{9946C14A-8904-7D29-9104-97F3F751EB27}"/>
              </a:ext>
            </a:extLst>
          </p:cNvPr>
          <p:cNvSpPr/>
          <p:nvPr/>
        </p:nvSpPr>
        <p:spPr>
          <a:xfrm>
            <a:off x="2407138" y="4076700"/>
            <a:ext cx="533400" cy="304271"/>
          </a:xfrm>
          <a:prstGeom prst="left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-Right 10">
            <a:extLst>
              <a:ext uri="{FF2B5EF4-FFF2-40B4-BE49-F238E27FC236}">
                <a16:creationId xmlns:a16="http://schemas.microsoft.com/office/drawing/2014/main" id="{2A59FE53-40AB-56AE-59F5-48FAFA2860E4}"/>
              </a:ext>
            </a:extLst>
          </p:cNvPr>
          <p:cNvSpPr/>
          <p:nvPr/>
        </p:nvSpPr>
        <p:spPr>
          <a:xfrm>
            <a:off x="2407140" y="4457700"/>
            <a:ext cx="533400" cy="304271"/>
          </a:xfrm>
          <a:prstGeom prst="left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4CFFC8-0B4F-050D-8F3F-0F32CCEC2AFD}"/>
              </a:ext>
            </a:extLst>
          </p:cNvPr>
          <p:cNvCxnSpPr/>
          <p:nvPr/>
        </p:nvCxnSpPr>
        <p:spPr>
          <a:xfrm flipV="1">
            <a:off x="4572000" y="4000500"/>
            <a:ext cx="685800" cy="22833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4559D36-6BE0-2D31-F7CB-C4552351D2A2}"/>
              </a:ext>
            </a:extLst>
          </p:cNvPr>
          <p:cNvCxnSpPr/>
          <p:nvPr/>
        </p:nvCxnSpPr>
        <p:spPr>
          <a:xfrm flipV="1">
            <a:off x="4533900" y="3924300"/>
            <a:ext cx="3390900" cy="68553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2316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A6A9E-94E4-D204-4722-434EECD49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(2)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4BFBF-2F67-4972-CBD6-37AEBF9D9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</a:t>
            </a:r>
            <a:r>
              <a:rPr lang="en-US" dirty="0" err="1"/>
              <a:t>TriggerUpdateTool</a:t>
            </a:r>
            <a:r>
              <a:rPr lang="en-US" dirty="0"/>
              <a:t> must therefore handle this…</a:t>
            </a:r>
          </a:p>
          <a:p>
            <a:r>
              <a:rPr lang="en-US" dirty="0"/>
              <a:t>The trick is:</a:t>
            </a:r>
          </a:p>
          <a:p>
            <a:pPr lvl="1"/>
            <a:r>
              <a:rPr lang="en-US" dirty="0"/>
              <a:t>Force the UI state change directly from our scaffolding code…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362D7-88AA-8BDD-4AAD-7630C6721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E75C2-2F82-C4F7-6C39-1A27AEE91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5ABB0-7BD8-E259-2577-8FBDA4905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82EA36-09A3-B81C-57F9-2165E9473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324100"/>
            <a:ext cx="550545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758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BD624-DA72-9CD1-A195-83873A159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(2) Alternative…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5E800-486F-7D5E-8D2C-EFB928B7D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alternative route is to use </a:t>
            </a:r>
            <a:r>
              <a:rPr lang="en-US" dirty="0" err="1"/>
              <a:t>HotStoneDrawing</a:t>
            </a:r>
            <a:r>
              <a:rPr lang="en-US" dirty="0"/>
              <a:t> in its ‘opponent mode’ </a:t>
            </a:r>
          </a:p>
          <a:p>
            <a:pPr lvl="1"/>
            <a:r>
              <a:rPr lang="en-US" dirty="0"/>
              <a:t>Which is designed for remote play</a:t>
            </a:r>
          </a:p>
          <a:p>
            <a:pPr lvl="2"/>
            <a:r>
              <a:rPr lang="en-US" dirty="0"/>
              <a:t>The UI is </a:t>
            </a:r>
            <a:r>
              <a:rPr lang="en-US" i="1" dirty="0"/>
              <a:t>always tied to one specific player</a:t>
            </a:r>
            <a:endParaRPr lang="en-US" dirty="0"/>
          </a:p>
          <a:p>
            <a:pPr lvl="3"/>
            <a:r>
              <a:rPr lang="en-US" dirty="0"/>
              <a:t>Here it is Findus.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Now a ‘case n:’ state can:</a:t>
            </a:r>
          </a:p>
          <a:p>
            <a:pPr lvl="2"/>
            <a:r>
              <a:rPr lang="en-US" dirty="0" err="1"/>
              <a:t>endTurn</a:t>
            </a:r>
            <a:r>
              <a:rPr lang="en-US" dirty="0"/>
              <a:t>(); (do some </a:t>
            </a:r>
            <a:r>
              <a:rPr lang="en-US" dirty="0" err="1"/>
              <a:t>Peddersen</a:t>
            </a:r>
            <a:r>
              <a:rPr lang="en-US" dirty="0"/>
              <a:t> mutator calls); </a:t>
            </a:r>
            <a:r>
              <a:rPr lang="en-US" dirty="0" err="1"/>
              <a:t>endTurn</a:t>
            </a:r>
            <a:r>
              <a:rPr lang="en-US" dirty="0"/>
              <a:t>();</a:t>
            </a:r>
          </a:p>
          <a:p>
            <a:pPr lvl="2"/>
            <a:r>
              <a:rPr lang="en-US" i="1" dirty="0"/>
              <a:t>Remember – you must end in a state where Findus is in turn!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42795-F7C2-12C6-4CE8-854E02EAA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E7D7C-69C6-E5D1-16FB-957302B1C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1348F-3307-3E82-5894-18AC1C8F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38DFB0-C74C-6858-516A-37A2284E8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87" y="2705100"/>
            <a:ext cx="667702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6110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8D3E-722E-F87D-10E1-B5C78DCB6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Mandatory: Domain to GUI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23CE6-7B37-C3EB-2256-5A7849D7D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</a:t>
            </a:r>
            <a:r>
              <a:rPr lang="en-US" dirty="0" err="1"/>
              <a:t>MiniDraw</a:t>
            </a:r>
            <a:r>
              <a:rPr lang="en-US" dirty="0"/>
              <a:t> related exercise on Iteration 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EFA3D-7B14-7AD8-82FE-3C902C586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DC567-EE50-ED92-655F-17C48C6A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E96CB-1CF1-348A-9395-E324C4019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071767-B65E-E28E-2654-052758AA0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85900"/>
            <a:ext cx="5229225" cy="340995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B5AADDF-3A7F-1128-3811-9FAFE05755B8}"/>
              </a:ext>
            </a:extLst>
          </p:cNvPr>
          <p:cNvSpPr/>
          <p:nvPr/>
        </p:nvSpPr>
        <p:spPr>
          <a:xfrm>
            <a:off x="762000" y="2419350"/>
            <a:ext cx="4953000" cy="9525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EB0823D-E9AD-7037-2B23-482185E0243C}"/>
              </a:ext>
            </a:extLst>
          </p:cNvPr>
          <p:cNvSpPr/>
          <p:nvPr/>
        </p:nvSpPr>
        <p:spPr>
          <a:xfrm rot="477092">
            <a:off x="7059755" y="1916515"/>
            <a:ext cx="1447800" cy="131445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 for TODO comments in the code.</a:t>
            </a:r>
            <a:endParaRPr lang="da-DK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4F3786-00E5-A5C7-DE01-930F10EA6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961" y="3587846"/>
            <a:ext cx="2953130" cy="15436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19810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GUI to Domain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83238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ED1DE-B536-0E0D-258F-EA2F88989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 to Domain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F9B92-5475-A871-923B-1A2C1F304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ShowTools</a:t>
            </a:r>
            <a:r>
              <a:rPr lang="en-US" dirty="0"/>
              <a:t> is a </a:t>
            </a:r>
            <a:r>
              <a:rPr lang="en-US" i="1" dirty="0"/>
              <a:t>visual test program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Process</a:t>
            </a:r>
          </a:p>
          <a:p>
            <a:pPr lvl="1"/>
            <a:r>
              <a:rPr lang="en-US" dirty="0"/>
              <a:t>Pick a ‘user action’ = tool to implement</a:t>
            </a:r>
          </a:p>
          <a:p>
            <a:pPr lvl="1"/>
            <a:r>
              <a:rPr lang="en-US" dirty="0"/>
              <a:t>Develop </a:t>
            </a:r>
            <a:r>
              <a:rPr lang="en-US" dirty="0" err="1"/>
              <a:t>Xtool</a:t>
            </a:r>
            <a:r>
              <a:rPr lang="en-US" dirty="0"/>
              <a:t> (+ extend </a:t>
            </a:r>
            <a:r>
              <a:rPr lang="en-US" dirty="0" err="1"/>
              <a:t>HotSeatStateTool</a:t>
            </a:r>
            <a:r>
              <a:rPr lang="en-US" dirty="0"/>
              <a:t>) for that until OK</a:t>
            </a:r>
          </a:p>
          <a:p>
            <a:pPr lvl="1"/>
            <a:r>
              <a:rPr lang="en-US" dirty="0"/>
              <a:t>Loop until all four user actions are done…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151CF-CDCB-029D-DA5C-56A9E6AFB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081C5-CAA4-96C1-9F98-F551CAC0C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E48AA-4059-CFAE-D9FE-6BF2B0BB1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F432EA-B196-73F8-4FE1-55A4A89AA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09700"/>
            <a:ext cx="5693736" cy="223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53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ED1DE-B536-0E0D-258F-EA2F88989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Mandatory: GUI to Domain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F9B92-5475-A871-923B-1A2C1F304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 is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Again, use a real game implementation rather than my </a:t>
            </a:r>
            <a:r>
              <a:rPr lang="en-US" dirty="0" err="1"/>
              <a:t>FakeObject</a:t>
            </a:r>
            <a:r>
              <a:rPr lang="en-US" dirty="0"/>
              <a:t> game</a:t>
            </a:r>
          </a:p>
          <a:p>
            <a:pPr lvl="1"/>
            <a:r>
              <a:rPr lang="en-US" dirty="0"/>
              <a:t>Exercise: Why do the provided code use a </a:t>
            </a:r>
            <a:r>
              <a:rPr lang="en-US" dirty="0" err="1"/>
              <a:t>FakeObject</a:t>
            </a:r>
            <a:r>
              <a:rPr lang="en-US" dirty="0"/>
              <a:t> Game?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151CF-CDCB-029D-DA5C-56A9E6AFB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081C5-CAA4-96C1-9F98-F551CAC0C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E48AA-4059-CFAE-D9FE-6BF2B0BB1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EBEB54-AA68-A51D-AB1D-46D041343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525" y="1562100"/>
            <a:ext cx="676275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72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1286DE7-983E-B28B-2866-2746DFD9E0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System Testing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8E4C7B5-E772-9A7A-D549-5103273B2E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Play the Game. </a:t>
            </a:r>
            <a:br>
              <a:rPr lang="en-US" dirty="0"/>
            </a:br>
            <a:r>
              <a:rPr lang="en-US" dirty="0"/>
              <a:t>Finally!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95C50-A251-0C3D-A198-07A9B500D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DA983-00C8-B4DC-AFF6-319D90ABA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36CCB-84D5-4CAB-4C30-651E68948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579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6C0F-C24F-FAC1-3BE0-7FFF813E5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A4403-C1C6-0C09-2765-1A21DD630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 – Ta </a:t>
            </a:r>
            <a:r>
              <a:rPr lang="en-US" dirty="0" err="1"/>
              <a:t>daa</a:t>
            </a:r>
            <a:r>
              <a:rPr lang="en-US" dirty="0"/>
              <a:t>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Play any of the variants…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E6F29-E641-D4AE-073C-650C73B01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AB4EE-DFB0-DD27-F49F-1BBCBD34C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8DF00-AE77-FEBF-36D5-49D91C47D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721476-7B5F-E86D-9EE1-14B6FA0C3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562100"/>
            <a:ext cx="4962525" cy="1752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92415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767945"/>
          </a:xfrm>
        </p:spPr>
        <p:txBody>
          <a:bodyPr/>
          <a:lstStyle/>
          <a:p>
            <a:r>
              <a:rPr lang="en-US" dirty="0"/>
              <a:t>Two </a:t>
            </a:r>
            <a:r>
              <a:rPr lang="en-US" dirty="0" err="1"/>
              <a:t>SubSystems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= </a:t>
            </a:r>
            <a:br>
              <a:rPr lang="en-US" dirty="0"/>
            </a:br>
            <a:r>
              <a:rPr lang="en-US" dirty="0"/>
              <a:t>Two set of Terms/Objects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07852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and GUI Terms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Domain / Game speaks in terms of Card, Hero, Player</a:t>
            </a:r>
          </a:p>
          <a:p>
            <a:pPr lvl="1"/>
            <a:r>
              <a:rPr lang="en-US" dirty="0"/>
              <a:t>To represent the </a:t>
            </a:r>
            <a:r>
              <a:rPr lang="en-US" b="1" dirty="0"/>
              <a:t>roles</a:t>
            </a:r>
            <a:r>
              <a:rPr lang="en-US" dirty="0"/>
              <a:t> of a card, a hero, …</a:t>
            </a:r>
          </a:p>
          <a:p>
            <a:pPr lvl="1"/>
            <a:endParaRPr lang="en-US" dirty="0"/>
          </a:p>
          <a:p>
            <a:r>
              <a:rPr lang="en-US" dirty="0"/>
              <a:t>GUI / </a:t>
            </a:r>
            <a:r>
              <a:rPr lang="en-US" dirty="0" err="1"/>
              <a:t>MiniDraw</a:t>
            </a:r>
            <a:r>
              <a:rPr lang="en-US" dirty="0"/>
              <a:t> speaks in terms of </a:t>
            </a:r>
            <a:r>
              <a:rPr lang="en-US" dirty="0" err="1"/>
              <a:t>CardFigure</a:t>
            </a:r>
            <a:r>
              <a:rPr lang="en-US" dirty="0"/>
              <a:t>, </a:t>
            </a:r>
            <a:r>
              <a:rPr lang="en-US" dirty="0" err="1"/>
              <a:t>HeroFigure</a:t>
            </a:r>
            <a:r>
              <a:rPr lang="en-US" dirty="0"/>
              <a:t>, …</a:t>
            </a:r>
          </a:p>
          <a:p>
            <a:pPr lvl="1"/>
            <a:r>
              <a:rPr lang="en-US" dirty="0"/>
              <a:t>To represent the </a:t>
            </a:r>
            <a:r>
              <a:rPr lang="en-US" b="1" dirty="0"/>
              <a:t>roles </a:t>
            </a:r>
            <a:r>
              <a:rPr lang="en-US" dirty="0"/>
              <a:t>of a card, a hero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i="1" dirty="0"/>
              <a:t>We need to translate between one and the other when the two subsystems interact…</a:t>
            </a:r>
          </a:p>
          <a:p>
            <a:pPr lvl="1"/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FC765D-D5AC-EB98-8534-DFA1E1894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2552700"/>
            <a:ext cx="1111217" cy="14716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790700"/>
            <a:ext cx="5487166" cy="2191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1689" y="3451138"/>
            <a:ext cx="3658111" cy="4001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2377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DF7A5-A7A1-6AD1-0CDF-E20584A94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08913-657C-826D-C86E-883D95C6A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Thus crafting/growing a GUI …</a:t>
            </a:r>
          </a:p>
          <a:p>
            <a:pPr lvl="1"/>
            <a:r>
              <a:rPr lang="en-US" dirty="0"/>
              <a:t>(using </a:t>
            </a:r>
            <a:r>
              <a:rPr lang="en-US" dirty="0" err="1"/>
              <a:t>MiniDraw</a:t>
            </a:r>
            <a:r>
              <a:rPr lang="en-US" dirty="0"/>
              <a:t> or </a:t>
            </a:r>
            <a:r>
              <a:rPr lang="en-US" dirty="0" err="1"/>
              <a:t>LibGdx</a:t>
            </a:r>
            <a:r>
              <a:rPr lang="en-US" dirty="0"/>
              <a:t> or Unity or </a:t>
            </a:r>
            <a:r>
              <a:rPr lang="en-US" dirty="0" err="1"/>
              <a:t>UnrealEngine</a:t>
            </a:r>
            <a:r>
              <a:rPr lang="en-US" dirty="0"/>
              <a:t> or …)</a:t>
            </a:r>
          </a:p>
          <a:p>
            <a:r>
              <a:rPr lang="en-US" dirty="0"/>
              <a:t>… entails …</a:t>
            </a:r>
          </a:p>
          <a:p>
            <a:pPr lvl="1"/>
            <a:r>
              <a:rPr lang="en-US" i="1" dirty="0"/>
              <a:t>Drawing graphical elements </a:t>
            </a:r>
            <a:r>
              <a:rPr lang="en-US" dirty="0"/>
              <a:t>representing domain elements</a:t>
            </a:r>
          </a:p>
          <a:p>
            <a:pPr lvl="1"/>
            <a:r>
              <a:rPr lang="en-US" i="1" dirty="0"/>
              <a:t>Translating user actions </a:t>
            </a:r>
            <a:r>
              <a:rPr lang="en-US" dirty="0"/>
              <a:t>on these </a:t>
            </a:r>
            <a:r>
              <a:rPr lang="en-US" dirty="0" err="1"/>
              <a:t>Gfx</a:t>
            </a:r>
            <a:r>
              <a:rPr lang="en-US" dirty="0"/>
              <a:t> elements into domain mutator calls</a:t>
            </a:r>
          </a:p>
          <a:p>
            <a:pPr lvl="2"/>
            <a:r>
              <a:rPr lang="en-US" dirty="0"/>
              <a:t>Drag </a:t>
            </a:r>
            <a:r>
              <a:rPr lang="en-US" dirty="0" err="1"/>
              <a:t>CardFigure</a:t>
            </a:r>
            <a:r>
              <a:rPr lang="en-US" dirty="0"/>
              <a:t> from hand up on the field		</a:t>
            </a:r>
            <a:r>
              <a:rPr lang="en-US" dirty="0" err="1"/>
              <a:t>playCard</a:t>
            </a:r>
            <a:r>
              <a:rPr lang="en-US" dirty="0"/>
              <a:t>(…)</a:t>
            </a:r>
          </a:p>
          <a:p>
            <a:pPr lvl="2"/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i="1" dirty="0"/>
              <a:t>Translating domain state changes </a:t>
            </a:r>
            <a:r>
              <a:rPr lang="en-US" dirty="0"/>
              <a:t>into </a:t>
            </a:r>
            <a:r>
              <a:rPr lang="en-US" dirty="0" err="1"/>
              <a:t>Gfx</a:t>
            </a:r>
            <a:r>
              <a:rPr lang="en-US" dirty="0"/>
              <a:t> updates</a:t>
            </a:r>
          </a:p>
          <a:p>
            <a:pPr lvl="2"/>
            <a:r>
              <a:rPr lang="en-US" dirty="0" err="1"/>
              <a:t>onHeroUpdate</a:t>
            </a:r>
            <a:r>
              <a:rPr lang="en-US" dirty="0"/>
              <a:t>()	</a:t>
            </a:r>
            <a:r>
              <a:rPr lang="en-US" dirty="0" err="1"/>
              <a:t>HeroFigure</a:t>
            </a:r>
            <a:r>
              <a:rPr lang="en-US" dirty="0"/>
              <a:t> </a:t>
            </a:r>
            <a:r>
              <a:rPr lang="en-US" dirty="0" err="1"/>
              <a:t>gfx</a:t>
            </a:r>
            <a:r>
              <a:rPr lang="en-US" dirty="0"/>
              <a:t> update with new health 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02D45-1710-97C6-FA13-64BC099E0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2C2EB-5FEA-B7C9-9F2B-9D7624AA5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97456-EE06-E1F2-13F8-9BAA9E771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E43101E-BDAC-C9E2-8D4C-3D254B588A3E}"/>
              </a:ext>
            </a:extLst>
          </p:cNvPr>
          <p:cNvSpPr/>
          <p:nvPr/>
        </p:nvSpPr>
        <p:spPr>
          <a:xfrm>
            <a:off x="6248400" y="3314700"/>
            <a:ext cx="304800" cy="228600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3B8E908-ADCF-95A9-9333-63A16ED195AF}"/>
              </a:ext>
            </a:extLst>
          </p:cNvPr>
          <p:cNvSpPr/>
          <p:nvPr/>
        </p:nvSpPr>
        <p:spPr>
          <a:xfrm>
            <a:off x="3581400" y="4381500"/>
            <a:ext cx="304800" cy="228600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783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A4358-75A9-3D75-09D7-DCBE7FEE3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Coupling Domain and </a:t>
            </a:r>
            <a:r>
              <a:rPr lang="en-US" dirty="0" err="1"/>
              <a:t>Gfx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FA661-E252-4FFF-6E6D-183F0F9A3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Observer </a:t>
            </a:r>
            <a:r>
              <a:rPr lang="en-US" dirty="0" err="1"/>
              <a:t>onX</a:t>
            </a:r>
            <a:r>
              <a:rPr lang="en-US" dirty="0"/>
              <a:t>() calls “speaks in domain terms”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 these have to be translated into </a:t>
            </a:r>
            <a:r>
              <a:rPr lang="en-US" dirty="0" err="1"/>
              <a:t>MiniDraw</a:t>
            </a:r>
            <a:r>
              <a:rPr lang="en-US" dirty="0"/>
              <a:t> </a:t>
            </a:r>
            <a:r>
              <a:rPr lang="en-US" dirty="0" err="1"/>
              <a:t>Gfx</a:t>
            </a:r>
            <a:r>
              <a:rPr lang="en-US" dirty="0"/>
              <a:t> equivalents: A card is drawn as a </a:t>
            </a:r>
            <a:r>
              <a:rPr lang="en-US" dirty="0" err="1"/>
              <a:t>CardFigure</a:t>
            </a:r>
            <a:r>
              <a:rPr lang="en-US" dirty="0"/>
              <a:t>…</a:t>
            </a:r>
          </a:p>
          <a:p>
            <a:pPr lvl="1"/>
            <a:r>
              <a:rPr lang="en-US" dirty="0"/>
              <a:t>Solution: </a:t>
            </a:r>
            <a:r>
              <a:rPr lang="en-US" b="1" dirty="0"/>
              <a:t>Drawing keeps a mapping between the two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CB6F4-C45A-3A97-A408-769C11005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083FC-4590-92A5-908E-E236829EF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5F7F6-2B9E-10FE-267B-F2ABB6FF8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CE2770-8141-658A-A246-F94405BA2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92261"/>
            <a:ext cx="3209925" cy="4476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0859D6-1E10-371C-022D-1575913C7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212" y="2141414"/>
            <a:ext cx="6429375" cy="5429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75DFAB-6953-95AD-1A20-F38BE32BC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9212" y="2859087"/>
            <a:ext cx="3105150" cy="50482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BA54DFD-811D-F4AF-AD7D-A2AB4A096A84}"/>
              </a:ext>
            </a:extLst>
          </p:cNvPr>
          <p:cNvSpPr/>
          <p:nvPr/>
        </p:nvSpPr>
        <p:spPr>
          <a:xfrm>
            <a:off x="2667000" y="1793752"/>
            <a:ext cx="990600" cy="27264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1F9CF72-8A27-2882-DD31-E2C12A423C27}"/>
              </a:ext>
            </a:extLst>
          </p:cNvPr>
          <p:cNvSpPr/>
          <p:nvPr/>
        </p:nvSpPr>
        <p:spPr>
          <a:xfrm>
            <a:off x="3124200" y="3030662"/>
            <a:ext cx="457200" cy="33325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092A760-BBFC-3334-F769-7BC159F544A9}"/>
              </a:ext>
            </a:extLst>
          </p:cNvPr>
          <p:cNvSpPr/>
          <p:nvPr/>
        </p:nvSpPr>
        <p:spPr>
          <a:xfrm>
            <a:off x="6019800" y="2237970"/>
            <a:ext cx="1804988" cy="44636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030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A9025-0CC5-5112-FE57-4F8FE65FF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Coupling Domain and </a:t>
            </a:r>
            <a:r>
              <a:rPr lang="en-US" dirty="0" err="1"/>
              <a:t>Gfx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57635-92DD-8439-036B-39E2580D3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</a:p>
          <a:p>
            <a:r>
              <a:rPr lang="en-US" dirty="0"/>
              <a:t>A simple                                               does the trick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ACD28-8AE1-8180-247B-E4E081235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28DE2-5D42-B55B-91BF-CB05A7A5C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871E2-6408-3E3B-9D9E-99A96807C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450C31-5C01-60A1-F685-19E8A0E89325}"/>
              </a:ext>
            </a:extLst>
          </p:cNvPr>
          <p:cNvSpPr/>
          <p:nvPr/>
        </p:nvSpPr>
        <p:spPr>
          <a:xfrm>
            <a:off x="2133600" y="1485900"/>
            <a:ext cx="3733800" cy="53338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6844134-04B0-7582-E0B4-D8DF5D7B4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292" y="2533275"/>
            <a:ext cx="6716062" cy="26864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1A1300-C10C-7AF4-DE1C-08914F54E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885" y="1617265"/>
            <a:ext cx="3156515" cy="218375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FA270BF-7276-72F2-9348-0C96C2D2AB9D}"/>
              </a:ext>
            </a:extLst>
          </p:cNvPr>
          <p:cNvCxnSpPr/>
          <p:nvPr/>
        </p:nvCxnSpPr>
        <p:spPr>
          <a:xfrm>
            <a:off x="838200" y="4086925"/>
            <a:ext cx="129540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3F587E9-0330-5FD4-2FF2-66E2AC9DB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367" y="1074549"/>
            <a:ext cx="5915851" cy="3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575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A9025-0CC5-5112-FE57-4F8FE65FF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Coupling Domain and </a:t>
            </a:r>
            <a:r>
              <a:rPr lang="en-US" dirty="0" err="1"/>
              <a:t>Gfx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57635-92DD-8439-036B-39E2580D3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allows us to handle </a:t>
            </a:r>
            <a:r>
              <a:rPr lang="en-US" dirty="0" err="1"/>
              <a:t>onCardUpdate</a:t>
            </a:r>
            <a:r>
              <a:rPr lang="en-US" dirty="0"/>
              <a:t>(), simply by looking up that card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ACD28-8AE1-8180-247B-E4E081235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28DE2-5D42-B55B-91BF-CB05A7A5C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871E2-6408-3E3B-9D9E-99A96807C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731802D-E300-C635-097B-0B3E8F94EFF4}"/>
              </a:ext>
            </a:extLst>
          </p:cNvPr>
          <p:cNvCxnSpPr/>
          <p:nvPr/>
        </p:nvCxnSpPr>
        <p:spPr>
          <a:xfrm>
            <a:off x="1066800" y="2202960"/>
            <a:ext cx="129540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B570F82-2FF4-C5C1-16B2-93B67B228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260" y="1881051"/>
            <a:ext cx="4153480" cy="195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747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18E40-0D94-ED76-A3F9-2A36C05F5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The Other 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1AA26-D4FC-3D4D-243E-3B1308AF5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the link the other way as well</a:t>
            </a:r>
          </a:p>
          <a:p>
            <a:pPr lvl="1"/>
            <a:r>
              <a:rPr lang="en-US" dirty="0"/>
              <a:t>The Figure needs access to its associated Card/minion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8AE1F-8FF8-D38F-866A-71032A112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5FE58-624D-72AB-85CB-FDF0FE0AA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0BB87-6BBC-B5AC-1E02-865E9AADE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DEE61B7-66EB-0B82-9946-BBA2B029FF4B}"/>
              </a:ext>
            </a:extLst>
          </p:cNvPr>
          <p:cNvCxnSpPr>
            <a:cxnSpLocks/>
          </p:cNvCxnSpPr>
          <p:nvPr/>
        </p:nvCxnSpPr>
        <p:spPr>
          <a:xfrm flipV="1">
            <a:off x="609600" y="2912180"/>
            <a:ext cx="2286000" cy="74098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4563B5B-FF07-2AD5-C3B5-D2DE111EC179}"/>
              </a:ext>
            </a:extLst>
          </p:cNvPr>
          <p:cNvCxnSpPr>
            <a:cxnSpLocks/>
          </p:cNvCxnSpPr>
          <p:nvPr/>
        </p:nvCxnSpPr>
        <p:spPr>
          <a:xfrm>
            <a:off x="609600" y="3741127"/>
            <a:ext cx="3200400" cy="10253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BCB911EC-56E4-598B-B592-8578EBE83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062" y="3210332"/>
            <a:ext cx="4381500" cy="1857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883000-06C9-7EBC-A133-0ACE12678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123615"/>
            <a:ext cx="4629796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960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78F29-0245-FEB6-973E-500A614B0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Liability of a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16AE7-D328-4FA2-300E-89C36CB9C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big downside of a mapping !</a:t>
            </a:r>
          </a:p>
          <a:p>
            <a:pPr lvl="1"/>
            <a:r>
              <a:rPr lang="en-US" dirty="0"/>
              <a:t>Your code has to ensure they do not get out of sync!</a:t>
            </a:r>
          </a:p>
          <a:p>
            <a:pPr lvl="2"/>
            <a:r>
              <a:rPr lang="en-US" dirty="0"/>
              <a:t>Looking up a Figure which is not there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  <a:p>
            <a:r>
              <a:rPr lang="en-US" dirty="0"/>
              <a:t>Solution is</a:t>
            </a:r>
          </a:p>
          <a:p>
            <a:pPr lvl="1"/>
            <a:r>
              <a:rPr lang="en-US" dirty="0"/>
              <a:t>Uncle Bob: </a:t>
            </a:r>
            <a:r>
              <a:rPr lang="en-US" i="1" dirty="0"/>
              <a:t>One Level Of Abstraction</a:t>
            </a:r>
          </a:p>
          <a:p>
            <a:pPr lvl="2"/>
            <a:r>
              <a:rPr lang="en-US" i="1" dirty="0"/>
              <a:t>Never manipulate map directly, use private methods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And </a:t>
            </a:r>
            <a:r>
              <a:rPr lang="en-US" b="1" dirty="0"/>
              <a:t>lots of testing!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084C9-CF78-168F-4E0C-B97D30220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1D94F-5FC1-E006-3334-EB1BCD0FD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3E184-1EF4-7AB8-10E3-82662E2EC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06381D-FE0A-5BEA-979F-701B51D77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3816230"/>
            <a:ext cx="4162425" cy="857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761CAB-03AE-0B15-9681-792FA05D2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313521"/>
            <a:ext cx="53340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8128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Module View</a:t>
            </a:r>
            <a:endParaRPr lang="da-DK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Organization of interfaces/classes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400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Provided Code…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Provided Zip adds a lot of new code to your </a:t>
            </a:r>
            <a:r>
              <a:rPr lang="en-US" dirty="0" err="1"/>
              <a:t>HotStone</a:t>
            </a:r>
            <a:endParaRPr lang="en-US" dirty="0"/>
          </a:p>
          <a:p>
            <a:pPr lvl="1"/>
            <a:r>
              <a:rPr lang="en-US" dirty="0"/>
              <a:t>Merge carefully, </a:t>
            </a:r>
            <a:r>
              <a:rPr lang="en-US" i="1" dirty="0"/>
              <a:t>temporary stubs for </a:t>
            </a:r>
            <a:r>
              <a:rPr lang="en-US" i="1" dirty="0" err="1"/>
              <a:t>StandardGame</a:t>
            </a:r>
            <a:r>
              <a:rPr lang="en-US" i="1" dirty="0"/>
              <a:t>,</a:t>
            </a:r>
            <a:r>
              <a:rPr lang="en-US" dirty="0"/>
              <a:t> may overwrite all your work!</a:t>
            </a:r>
          </a:p>
          <a:p>
            <a:pPr lvl="1"/>
            <a:r>
              <a:rPr lang="en-US" dirty="0"/>
              <a:t>Do it on a branch!!! Make a backup</a:t>
            </a:r>
          </a:p>
          <a:p>
            <a:r>
              <a:rPr lang="en-US" dirty="0"/>
              <a:t>New UI specific packages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790700"/>
            <a:ext cx="2210489" cy="353377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477000" y="3695700"/>
            <a:ext cx="1600200" cy="1143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962400" y="2933700"/>
            <a:ext cx="2362200" cy="8382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032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827" y="782597"/>
            <a:ext cx="1826964" cy="45866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Package Contents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Core</a:t>
            </a:r>
          </a:p>
          <a:p>
            <a:pPr lvl="1"/>
            <a:r>
              <a:rPr lang="en-US" dirty="0" err="1"/>
              <a:t>MiniDraw</a:t>
            </a:r>
            <a:r>
              <a:rPr lang="en-US" dirty="0"/>
              <a:t> ‘Drawing’ and ‘View’ roles</a:t>
            </a:r>
          </a:p>
          <a:p>
            <a:pPr lvl="2"/>
            <a:r>
              <a:rPr lang="en-US" dirty="0"/>
              <a:t>Partially implemented for you</a:t>
            </a:r>
          </a:p>
          <a:p>
            <a:r>
              <a:rPr lang="en-US" dirty="0"/>
              <a:t>Figure</a:t>
            </a:r>
          </a:p>
          <a:p>
            <a:pPr lvl="1"/>
            <a:r>
              <a:rPr lang="en-US" dirty="0" err="1"/>
              <a:t>MiniDraw</a:t>
            </a:r>
            <a:r>
              <a:rPr lang="en-US" dirty="0"/>
              <a:t> ‘Figure’s</a:t>
            </a:r>
          </a:p>
          <a:p>
            <a:r>
              <a:rPr lang="en-US" dirty="0"/>
              <a:t>Message</a:t>
            </a:r>
          </a:p>
          <a:p>
            <a:pPr lvl="1"/>
            <a:r>
              <a:rPr lang="en-US" dirty="0"/>
              <a:t>Aux roles</a:t>
            </a:r>
          </a:p>
          <a:p>
            <a:r>
              <a:rPr lang="en-US" dirty="0"/>
              <a:t>Tool</a:t>
            </a:r>
          </a:p>
          <a:p>
            <a:pPr lvl="1"/>
            <a:r>
              <a:rPr lang="en-US" dirty="0" err="1"/>
              <a:t>MiniDraw</a:t>
            </a:r>
            <a:r>
              <a:rPr lang="en-US" dirty="0"/>
              <a:t> ‘Tool’ roles</a:t>
            </a:r>
          </a:p>
          <a:p>
            <a:pPr lvl="2"/>
            <a:r>
              <a:rPr lang="en-US" dirty="0"/>
              <a:t>Partially provided for you</a:t>
            </a:r>
          </a:p>
          <a:p>
            <a:r>
              <a:rPr lang="en-US" dirty="0" err="1"/>
              <a:t>GfxConstants</a:t>
            </a:r>
            <a:r>
              <a:rPr lang="en-US" dirty="0"/>
              <a:t>	</a:t>
            </a:r>
            <a:r>
              <a:rPr lang="en-US" i="1" dirty="0"/>
              <a:t>All layout stored there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7215E2-B108-9E7C-C9EF-8C61DF31B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4278" y="2247900"/>
            <a:ext cx="841504" cy="11144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02CA0D-84F9-F3B8-B20F-A9FB225EE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3194634"/>
            <a:ext cx="2466975" cy="685271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781800" y="1145932"/>
            <a:ext cx="1371600" cy="1524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ounded Rectangle 10"/>
          <p:cNvSpPr/>
          <p:nvPr/>
        </p:nvSpPr>
        <p:spPr>
          <a:xfrm>
            <a:off x="6553200" y="4094284"/>
            <a:ext cx="1447800" cy="98830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24797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GfxConstants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Controlling (most) graphical layouts</a:t>
            </a:r>
          </a:p>
          <a:p>
            <a:pPr lvl="1"/>
            <a:r>
              <a:rPr lang="en-US" dirty="0"/>
              <a:t>The Peter </a:t>
            </a:r>
            <a:r>
              <a:rPr lang="en-US" dirty="0" err="1"/>
              <a:t>Bøgh</a:t>
            </a:r>
            <a:r>
              <a:rPr lang="en-US" dirty="0"/>
              <a:t> projectors are 1600x900 pixels so I have to adjust the </a:t>
            </a:r>
          </a:p>
          <a:p>
            <a:pPr lvl="2"/>
            <a:r>
              <a:rPr lang="en-US" dirty="0"/>
              <a:t>SCREEN_HEIGHT_PIXEL</a:t>
            </a:r>
          </a:p>
          <a:p>
            <a:pPr lvl="2"/>
            <a:endParaRPr lang="en-US" dirty="0"/>
          </a:p>
          <a:p>
            <a:r>
              <a:rPr lang="en-US" dirty="0"/>
              <a:t>Play around to find the</a:t>
            </a:r>
            <a:br>
              <a:rPr lang="en-US" dirty="0"/>
            </a:br>
            <a:r>
              <a:rPr lang="en-US" dirty="0"/>
              <a:t>most pleasing size on</a:t>
            </a:r>
            <a:br>
              <a:rPr lang="en-US" dirty="0"/>
            </a:br>
            <a:r>
              <a:rPr lang="en-US" dirty="0"/>
              <a:t>your machine…</a:t>
            </a:r>
          </a:p>
          <a:p>
            <a:endParaRPr lang="en-US" dirty="0"/>
          </a:p>
          <a:p>
            <a:r>
              <a:rPr lang="en-US" dirty="0"/>
              <a:t>(No viewpoint in </a:t>
            </a:r>
            <a:r>
              <a:rPr lang="en-US" dirty="0" err="1"/>
              <a:t>MiniDraw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sorry…)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900" y="1796622"/>
            <a:ext cx="4362536" cy="32706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800600" y="3619500"/>
            <a:ext cx="2438400" cy="1524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04002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Happy Coding…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9676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0AA81-BF24-D2AD-ACA6-2550EB1F8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2356D-0549-16CC-5DC6-60F692A97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our Iteration 8 mandatory this entails…</a:t>
            </a:r>
          </a:p>
          <a:p>
            <a:pPr lvl="1"/>
            <a:r>
              <a:rPr lang="en-US" dirty="0"/>
              <a:t>Drawing </a:t>
            </a:r>
            <a:r>
              <a:rPr lang="en-US" dirty="0" err="1"/>
              <a:t>Gfx</a:t>
            </a:r>
            <a:r>
              <a:rPr lang="en-US" dirty="0"/>
              <a:t>				</a:t>
            </a:r>
          </a:p>
          <a:p>
            <a:pPr lvl="2"/>
            <a:r>
              <a:rPr lang="en-US" b="1" dirty="0" err="1"/>
              <a:t>MiniDraw</a:t>
            </a:r>
            <a:r>
              <a:rPr lang="en-US" b="1" dirty="0"/>
              <a:t> Figure </a:t>
            </a:r>
            <a:r>
              <a:rPr lang="en-US" b="1" dirty="0" err="1"/>
              <a:t>HotSpot</a:t>
            </a:r>
            <a:r>
              <a:rPr lang="en-US" b="1" dirty="0"/>
              <a:t>.	Provided by me!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Translating user actions to mutator calls</a:t>
            </a:r>
          </a:p>
          <a:p>
            <a:pPr lvl="2"/>
            <a:r>
              <a:rPr lang="en-US" b="1" dirty="0" err="1"/>
              <a:t>MiniDraw</a:t>
            </a:r>
            <a:r>
              <a:rPr lang="en-US" b="1" dirty="0"/>
              <a:t> Tool </a:t>
            </a:r>
            <a:r>
              <a:rPr lang="en-US" b="1" dirty="0" err="1"/>
              <a:t>HotSpot</a:t>
            </a:r>
            <a:r>
              <a:rPr lang="en-US" b="1" dirty="0"/>
              <a:t>.	Initial work provided, fill in!</a:t>
            </a:r>
          </a:p>
          <a:p>
            <a:pPr lvl="3"/>
            <a:r>
              <a:rPr lang="en-US" dirty="0"/>
              <a:t>FRS §37.7.4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Translating game state changes into </a:t>
            </a:r>
            <a:r>
              <a:rPr lang="en-US" dirty="0" err="1"/>
              <a:t>Gfx</a:t>
            </a:r>
            <a:r>
              <a:rPr lang="en-US" dirty="0"/>
              <a:t> updates</a:t>
            </a:r>
          </a:p>
          <a:p>
            <a:pPr lvl="2"/>
            <a:r>
              <a:rPr lang="en-US" b="1" dirty="0"/>
              <a:t>Observer on Game.		Solved in Iteration 7</a:t>
            </a:r>
          </a:p>
          <a:p>
            <a:pPr lvl="2"/>
            <a:r>
              <a:rPr lang="en-US" b="1" dirty="0" err="1"/>
              <a:t>MiniDraw</a:t>
            </a:r>
            <a:r>
              <a:rPr lang="en-US" b="1" dirty="0"/>
              <a:t> Drawing </a:t>
            </a:r>
            <a:r>
              <a:rPr lang="en-US" b="1" dirty="0" err="1"/>
              <a:t>HotSpot</a:t>
            </a:r>
            <a:r>
              <a:rPr lang="en-US" b="1" dirty="0"/>
              <a:t>.	Initial work provided, fill in!</a:t>
            </a:r>
          </a:p>
          <a:p>
            <a:pPr lvl="3"/>
            <a:r>
              <a:rPr lang="en-US" dirty="0"/>
              <a:t>FRS §37.7.3</a:t>
            </a:r>
          </a:p>
          <a:p>
            <a:pPr lvl="2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3DE0C-8D0D-B7AC-B349-7DA5F92F6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2A9DB-3DCB-2B3E-F814-156581835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16A79-C144-6567-99EB-63E57C0AD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FC765D-D5AC-EB98-8534-DFA1E1894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1028700"/>
            <a:ext cx="1111217" cy="1471612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7E7769F-4D84-7277-FA9E-0D907485935C}"/>
              </a:ext>
            </a:extLst>
          </p:cNvPr>
          <p:cNvCxnSpPr/>
          <p:nvPr/>
        </p:nvCxnSpPr>
        <p:spPr>
          <a:xfrm>
            <a:off x="6858000" y="1943100"/>
            <a:ext cx="68580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688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§37.7.1 User Stories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FRS §37.7.1 or play the game for requirements…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344" y="1473093"/>
            <a:ext cx="5562600" cy="16097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3109277"/>
            <a:ext cx="4958099" cy="21612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3815667"/>
            <a:ext cx="3123344" cy="14812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4711" t="6595" r="32356" b="76870"/>
          <a:stretch/>
        </p:blipFill>
        <p:spPr>
          <a:xfrm>
            <a:off x="5540022" y="3125870"/>
            <a:ext cx="4114800" cy="60960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30861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Software Architecture Views</a:t>
            </a:r>
            <a:endParaRPr lang="da-DK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short detour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55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in Architecture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software architecture field it is acknowledged that any architecture can be viewed from at least three perspectives: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runtime perspective / functional view</a:t>
            </a:r>
          </a:p>
          <a:p>
            <a:pPr lvl="2"/>
            <a:r>
              <a:rPr lang="en-US" dirty="0"/>
              <a:t>What objects are present at runtime – how do they interact – what is the protocol?</a:t>
            </a:r>
          </a:p>
          <a:p>
            <a:pPr lvl="3"/>
            <a:r>
              <a:rPr lang="en-US" dirty="0"/>
              <a:t>Sequence diagrams and dynamics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compile-time perspective / module view</a:t>
            </a:r>
          </a:p>
          <a:p>
            <a:pPr lvl="2"/>
            <a:r>
              <a:rPr lang="en-US" dirty="0"/>
              <a:t>What packages, interfaces, classes are there?</a:t>
            </a:r>
          </a:p>
          <a:p>
            <a:pPr lvl="3"/>
            <a:r>
              <a:rPr lang="en-US" dirty="0"/>
              <a:t>Class and package diagrams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allocation/deployment view</a:t>
            </a:r>
          </a:p>
          <a:p>
            <a:pPr lvl="2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machines are there? What programs are running on them</a:t>
            </a:r>
            <a:endParaRPr lang="da-DK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 rot="492002">
            <a:off x="6935209" y="3241121"/>
            <a:ext cx="1905000" cy="12192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Of course, highly related to each other…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51048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7150">
          <a:solidFill>
            <a:srgbClr val="C0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2366</TotalTime>
  <Words>2500</Words>
  <Application>Microsoft Office PowerPoint</Application>
  <PresentationFormat>On-screen Show (16:10)</PresentationFormat>
  <Paragraphs>538</Paragraphs>
  <Slides>59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Arial</vt:lpstr>
      <vt:lpstr>Calibri</vt:lpstr>
      <vt:lpstr>Symbol</vt:lpstr>
      <vt:lpstr>Wingdings</vt:lpstr>
      <vt:lpstr>Office Theme</vt:lpstr>
      <vt:lpstr>Software Engineering and Architecture</vt:lpstr>
      <vt:lpstr>The Framework Iteration</vt:lpstr>
      <vt:lpstr>What will the Product be?</vt:lpstr>
      <vt:lpstr>Analysis</vt:lpstr>
      <vt:lpstr>Analysis</vt:lpstr>
      <vt:lpstr>Analysis</vt:lpstr>
      <vt:lpstr>§37.7.1 User Stories</vt:lpstr>
      <vt:lpstr>Software Architecture Views</vt:lpstr>
      <vt:lpstr>Views in Architecture</vt:lpstr>
      <vt:lpstr>The Runtime View</vt:lpstr>
      <vt:lpstr>GUI  Domain</vt:lpstr>
      <vt:lpstr>By Example (1)</vt:lpstr>
      <vt:lpstr>By Example (2)</vt:lpstr>
      <vt:lpstr>Or as UML</vt:lpstr>
      <vt:lpstr>Patterns Involved</vt:lpstr>
      <vt:lpstr>Divide and Conquer</vt:lpstr>
      <vt:lpstr>Domain to GUI</vt:lpstr>
      <vt:lpstr>Domain to GUI</vt:lpstr>
      <vt:lpstr>Domain to GUI</vt:lpstr>
      <vt:lpstr>Domain to GUI</vt:lpstr>
      <vt:lpstr>Compositional Drawing</vt:lpstr>
      <vt:lpstr>GUI to Domain</vt:lpstr>
      <vt:lpstr>GUI to Domain</vt:lpstr>
      <vt:lpstr>GUI to Domain</vt:lpstr>
      <vt:lpstr>Selecting What To Do</vt:lpstr>
      <vt:lpstr>A HotSeatStateTool</vt:lpstr>
      <vt:lpstr>Development Process</vt:lpstr>
      <vt:lpstr>The Issue</vt:lpstr>
      <vt:lpstr>Domain To GUI</vt:lpstr>
      <vt:lpstr>Scaffolding</vt:lpstr>
      <vt:lpstr>Scaffolding Tool</vt:lpstr>
      <vt:lpstr>Demo</vt:lpstr>
      <vt:lpstr>Why Does This Work?</vt:lpstr>
      <vt:lpstr>Demo</vt:lpstr>
      <vt:lpstr>The Point</vt:lpstr>
      <vt:lpstr>Alas the Rhythm</vt:lpstr>
      <vt:lpstr>Test Double or Not?</vt:lpstr>
      <vt:lpstr>But (1)…</vt:lpstr>
      <vt:lpstr>But (2)…</vt:lpstr>
      <vt:lpstr>But (2) …</vt:lpstr>
      <vt:lpstr>But (2) Alternative…</vt:lpstr>
      <vt:lpstr>Mandatory: Domain to GUI</vt:lpstr>
      <vt:lpstr>GUI to Domain</vt:lpstr>
      <vt:lpstr>GUI to Domain</vt:lpstr>
      <vt:lpstr>Mandatory: GUI to Domain</vt:lpstr>
      <vt:lpstr>System Testing</vt:lpstr>
      <vt:lpstr>System Testing</vt:lpstr>
      <vt:lpstr>Two SubSystems  =  Two set of Terms/Objects</vt:lpstr>
      <vt:lpstr>Domain and GUI Terms</vt:lpstr>
      <vt:lpstr>Coupling Domain and Gfx</vt:lpstr>
      <vt:lpstr>Coupling Domain and Gfx</vt:lpstr>
      <vt:lpstr>Coupling Domain and Gfx</vt:lpstr>
      <vt:lpstr>And The Other Way</vt:lpstr>
      <vt:lpstr>Liability of a Mapping</vt:lpstr>
      <vt:lpstr>Module View</vt:lpstr>
      <vt:lpstr>The Provided Code…</vt:lpstr>
      <vt:lpstr>Package Contents</vt:lpstr>
      <vt:lpstr>GfxConstants</vt:lpstr>
      <vt:lpstr>Happy Coding…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hbc</dc:creator>
  <cp:lastModifiedBy>Henrik Bærbak Christensen</cp:lastModifiedBy>
  <cp:revision>190</cp:revision>
  <dcterms:created xsi:type="dcterms:W3CDTF">2006-08-16T00:00:00Z</dcterms:created>
  <dcterms:modified xsi:type="dcterms:W3CDTF">2025-10-29T10:49:21Z</dcterms:modified>
</cp:coreProperties>
</file>